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embeddings/oleObject2.bin" ContentType="application/vnd.openxmlformats-officedocument.oleObject"/>
  <Override PartName="/ppt/notesSlides/notesSlide6.xml" ContentType="application/vnd.openxmlformats-officedocument.presentationml.notesSlide+xml"/>
  <Override PartName="/ppt/embeddings/oleObject3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</p:sldMasterIdLst>
  <p:notesMasterIdLst>
    <p:notesMasterId r:id="rId41"/>
  </p:notesMasterIdLst>
  <p:handoutMasterIdLst>
    <p:handoutMasterId r:id="rId42"/>
  </p:handoutMasterIdLst>
  <p:sldIdLst>
    <p:sldId id="256" r:id="rId3"/>
    <p:sldId id="257" r:id="rId4"/>
    <p:sldId id="263" r:id="rId5"/>
    <p:sldId id="266" r:id="rId6"/>
    <p:sldId id="332" r:id="rId7"/>
    <p:sldId id="333" r:id="rId8"/>
    <p:sldId id="267" r:id="rId9"/>
    <p:sldId id="289" r:id="rId10"/>
    <p:sldId id="313" r:id="rId11"/>
    <p:sldId id="329" r:id="rId12"/>
    <p:sldId id="295" r:id="rId13"/>
    <p:sldId id="296" r:id="rId14"/>
    <p:sldId id="330" r:id="rId15"/>
    <p:sldId id="314" r:id="rId16"/>
    <p:sldId id="331" r:id="rId17"/>
    <p:sldId id="334" r:id="rId18"/>
    <p:sldId id="325" r:id="rId19"/>
    <p:sldId id="326" r:id="rId20"/>
    <p:sldId id="276" r:id="rId21"/>
    <p:sldId id="335" r:id="rId22"/>
    <p:sldId id="322" r:id="rId23"/>
    <p:sldId id="300" r:id="rId24"/>
    <p:sldId id="328" r:id="rId25"/>
    <p:sldId id="327" r:id="rId26"/>
    <p:sldId id="315" r:id="rId27"/>
    <p:sldId id="336" r:id="rId28"/>
    <p:sldId id="301" r:id="rId29"/>
    <p:sldId id="306" r:id="rId30"/>
    <p:sldId id="316" r:id="rId31"/>
    <p:sldId id="288" r:id="rId32"/>
    <p:sldId id="310" r:id="rId33"/>
    <p:sldId id="338" r:id="rId34"/>
    <p:sldId id="339" r:id="rId35"/>
    <p:sldId id="337" r:id="rId36"/>
    <p:sldId id="324" r:id="rId37"/>
    <p:sldId id="318" r:id="rId38"/>
    <p:sldId id="305" r:id="rId39"/>
    <p:sldId id="308" r:id="rId40"/>
  </p:sldIdLst>
  <p:sldSz cx="9144000" cy="6858000" type="screen4x3"/>
  <p:notesSz cx="6858000" cy="9144000"/>
  <p:defaultTextStyle>
    <a:defPPr>
      <a:defRPr lang="en-GB"/>
    </a:defPPr>
    <a:lvl1pPr algn="l" defTabSz="457200" rtl="0" fontAlgn="base" hangingPunct="0">
      <a:lnSpc>
        <a:spcPct val="12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 hangingPunct="0">
      <a:lnSpc>
        <a:spcPct val="12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 hangingPunct="0">
      <a:lnSpc>
        <a:spcPct val="12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 hangingPunct="0">
      <a:lnSpc>
        <a:spcPct val="12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 hangingPunct="0">
      <a:lnSpc>
        <a:spcPct val="120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194AA"/>
    <a:srgbClr val="25A5BE"/>
    <a:srgbClr val="D65806"/>
    <a:srgbClr val="1A3C73"/>
    <a:srgbClr val="44CE49"/>
    <a:srgbClr val="6AFF15"/>
    <a:srgbClr val="FDFFC0"/>
    <a:srgbClr val="F7F7B9"/>
    <a:srgbClr val="CDCC97"/>
    <a:srgbClr val="87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024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F702C21-99C2-CA49-82C0-C2456AC1ABFE}" type="datetimeFigureOut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ACB91DD-56A4-D149-BC1D-C1EA5F7631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12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0AB4B0D8-A821-D14A-946D-A298AD308B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9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6882DAF-3CED-A64E-85C5-97471D2169D6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399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99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42FCE35-2984-994E-9C65-8BDCDF58770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90586B7-9766-4149-AB9E-5E2D2B8B4EAC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6741A98B-719C-CF45-B67C-9F31A9D26970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42FCE35-2984-994E-9C65-8BDCDF58770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1C66645-160D-044A-8E14-3E4C76175F80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491DF8D-EA54-7843-830F-8EB95156987A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Remove Gain and Efficiency Tag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491DF8D-EA54-7843-830F-8EB95156987A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Remove Gain and Efficiency Tag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97B011F-3B0C-CA4E-95F6-45F63DD34696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559ACC7-CD54-214B-BCD9-DD79EB585EC8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559ACC7-CD54-214B-BCD9-DD79EB585EC8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5355F56-E4C7-6248-8B32-8A5645AD8BB9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A6231AA1-DCE2-3E4B-97BD-756154D9D393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2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26DD942-E73D-C740-B9D4-148D03B5D37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Make more slides </a:t>
            </a:r>
            <a:r>
              <a:rPr lang="mr-IN" dirty="0" smtClean="0">
                <a:cs typeface="+mn-cs"/>
              </a:rPr>
              <a:t>–</a:t>
            </a:r>
            <a:r>
              <a:rPr lang="en-US" dirty="0" smtClean="0">
                <a:cs typeface="+mn-cs"/>
              </a:rPr>
              <a:t> three points </a:t>
            </a:r>
            <a:r>
              <a:rPr lang="mr-IN" dirty="0" smtClean="0">
                <a:cs typeface="+mn-cs"/>
              </a:rPr>
              <a:t>–</a:t>
            </a:r>
            <a:r>
              <a:rPr lang="en-US" dirty="0" smtClean="0">
                <a:cs typeface="+mn-cs"/>
              </a:rPr>
              <a:t> explaining</a:t>
            </a:r>
            <a:r>
              <a:rPr lang="en-US" baseline="0" dirty="0" smtClean="0">
                <a:cs typeface="+mn-cs"/>
              </a:rPr>
              <a:t> </a:t>
            </a:r>
            <a:r>
              <a:rPr lang="mr-IN" baseline="0" dirty="0" smtClean="0">
                <a:cs typeface="+mn-cs"/>
              </a:rPr>
              <a:t>–</a:t>
            </a:r>
            <a:r>
              <a:rPr lang="en-US" baseline="0" dirty="0" smtClean="0">
                <a:cs typeface="+mn-cs"/>
              </a:rPr>
              <a:t> Laser light on </a:t>
            </a:r>
            <a:r>
              <a:rPr lang="en-US" baseline="0" dirty="0" err="1" smtClean="0">
                <a:cs typeface="+mn-cs"/>
              </a:rPr>
              <a:t>calo</a:t>
            </a:r>
            <a:r>
              <a:rPr lang="en-US" baseline="0" dirty="0" smtClean="0">
                <a:cs typeface="+mn-cs"/>
              </a:rPr>
              <a:t> for calibrating them. SM to check fluctuations of Laser light and LM to check stability of the optical system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230D527-A36C-F84D-867C-F93770142CC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Break in two</a:t>
            </a:r>
            <a:r>
              <a:rPr lang="en-US" baseline="0" dirty="0" smtClean="0">
                <a:cs typeface="+mn-cs"/>
              </a:rPr>
              <a:t> slides </a:t>
            </a:r>
            <a:r>
              <a:rPr lang="mr-IN" baseline="0" dirty="0" smtClean="0">
                <a:cs typeface="+mn-cs"/>
              </a:rPr>
              <a:t>–</a:t>
            </a:r>
            <a:r>
              <a:rPr lang="en-US" baseline="0" dirty="0" smtClean="0">
                <a:cs typeface="+mn-cs"/>
              </a:rPr>
              <a:t> one for stability and one for gain </a:t>
            </a:r>
            <a:r>
              <a:rPr lang="en-US" baseline="0" dirty="0" err="1" smtClean="0">
                <a:cs typeface="+mn-cs"/>
              </a:rPr>
              <a:t>calib</a:t>
            </a:r>
            <a:r>
              <a:rPr lang="en-US" baseline="0" dirty="0" smtClean="0">
                <a:cs typeface="+mn-cs"/>
              </a:rPr>
              <a:t>. Gain </a:t>
            </a:r>
            <a:r>
              <a:rPr lang="en-US" baseline="0" dirty="0" err="1" smtClean="0">
                <a:cs typeface="+mn-cs"/>
              </a:rPr>
              <a:t>calib</a:t>
            </a:r>
            <a:r>
              <a:rPr lang="en-US" baseline="0" dirty="0" smtClean="0">
                <a:cs typeface="+mn-cs"/>
              </a:rPr>
              <a:t> has an initial drop due to flashes, higher </a:t>
            </a:r>
            <a:r>
              <a:rPr lang="en-US" baseline="0" dirty="0" err="1" smtClean="0">
                <a:cs typeface="+mn-cs"/>
              </a:rPr>
              <a:t>muon</a:t>
            </a:r>
            <a:r>
              <a:rPr lang="en-US" baseline="0" dirty="0" smtClean="0">
                <a:cs typeface="+mn-cs"/>
              </a:rPr>
              <a:t> flux etc. but stabilizes after  140 us </a:t>
            </a:r>
            <a:r>
              <a:rPr lang="en-US" baseline="0" smtClean="0">
                <a:cs typeface="+mn-cs"/>
              </a:rPr>
              <a:t>(simulation)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230D527-A36C-F84D-867C-F93770142CC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Break in two</a:t>
            </a:r>
            <a:r>
              <a:rPr lang="en-US" baseline="0" dirty="0" smtClean="0">
                <a:cs typeface="+mn-cs"/>
              </a:rPr>
              <a:t> slides </a:t>
            </a:r>
            <a:r>
              <a:rPr lang="mr-IN" baseline="0" dirty="0" smtClean="0">
                <a:cs typeface="+mn-cs"/>
              </a:rPr>
              <a:t>–</a:t>
            </a:r>
            <a:r>
              <a:rPr lang="en-US" baseline="0" dirty="0" smtClean="0">
                <a:cs typeface="+mn-cs"/>
              </a:rPr>
              <a:t> one for stability and one for gain </a:t>
            </a:r>
            <a:r>
              <a:rPr lang="en-US" baseline="0" dirty="0" err="1" smtClean="0">
                <a:cs typeface="+mn-cs"/>
              </a:rPr>
              <a:t>calib</a:t>
            </a:r>
            <a:r>
              <a:rPr lang="en-US" baseline="0" dirty="0" smtClean="0">
                <a:cs typeface="+mn-cs"/>
              </a:rPr>
              <a:t>. Gain </a:t>
            </a:r>
            <a:r>
              <a:rPr lang="en-US" baseline="0" dirty="0" err="1" smtClean="0">
                <a:cs typeface="+mn-cs"/>
              </a:rPr>
              <a:t>calib</a:t>
            </a:r>
            <a:r>
              <a:rPr lang="en-US" baseline="0" dirty="0" smtClean="0">
                <a:cs typeface="+mn-cs"/>
              </a:rPr>
              <a:t> has an initial drop due to flashes, higher </a:t>
            </a:r>
            <a:r>
              <a:rPr lang="en-US" baseline="0" dirty="0" err="1" smtClean="0">
                <a:cs typeface="+mn-cs"/>
              </a:rPr>
              <a:t>muon</a:t>
            </a:r>
            <a:r>
              <a:rPr lang="en-US" baseline="0" dirty="0" smtClean="0">
                <a:cs typeface="+mn-cs"/>
              </a:rPr>
              <a:t> flux etc. but stabilizes after  140 us </a:t>
            </a:r>
            <a:r>
              <a:rPr lang="en-US" baseline="0" smtClean="0">
                <a:cs typeface="+mn-cs"/>
              </a:rPr>
              <a:t>(simulation)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DF30773-9EB0-C148-BE80-196AA134B8BA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AD4DFEA-F565-764C-A720-C43B505FF621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019CBFB5-D63F-A347-B5C0-A753EFFC357E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25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AD4DFEA-F565-764C-A720-C43B505FF621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019CBFB5-D63F-A347-B5C0-A753EFFC357E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26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9C39BDEA-CCBC-D045-9D22-85B689B13411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A3761CE-0131-EE4C-B1A2-0ADF9AC1655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27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42FCE35-2984-994E-9C65-8BDCDF58770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2920191-091B-F441-A056-EBF5B9E89535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30ACB638-752B-F44F-BEC4-05BEC5AF6CB3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88FB51B5-A536-644B-868F-AA4D77C41D5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A6802CC-D6D8-234B-A2DF-17D9708614BA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C42CAEA-3B27-4045-899F-E5CE61322D70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A2686CBB-1A55-BA4E-AFB2-BD2F94024E50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4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C42CAEA-3B27-4045-899F-E5CE61322D7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A2686CBB-1A55-BA4E-AFB2-BD2F94024E50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5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C42CAEA-3B27-4045-899F-E5CE61322D70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 smtClean="0">
              <a:cs typeface="+mn-cs"/>
            </a:endParaRP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fld id="{A2686CBB-1A55-BA4E-AFB2-BD2F94024E50}" type="slidenum">
              <a:rPr lang="en-US" sz="1200" smtClean="0">
                <a:cs typeface="+mn-ea" charset="0"/>
              </a:rPr>
              <a:pPr algn="r">
                <a:lnSpc>
                  <a:spcPct val="100000"/>
                </a:lnSpc>
                <a:defRPr/>
              </a:pPr>
              <a:t>6</a:t>
            </a:fld>
            <a:endParaRPr lang="en-US" sz="1200" smtClean="0">
              <a:cs typeface="+mn-ea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22AFD8A-B2EC-1C4D-8D57-9E86E40B5383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512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12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97B011F-3B0C-CA4E-95F6-45F63DD34696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58E8D25-453A-EF42-B54F-AF68A215306B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5632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632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6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24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3559175"/>
            <a:ext cx="1881187" cy="2768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450" y="3559175"/>
            <a:ext cx="5491163" cy="27686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39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7002463" y="6515100"/>
            <a:ext cx="1074737" cy="239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500685-8CA2-474D-8F3D-BE21B53E074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xfrm>
            <a:off x="1090613" y="6515100"/>
            <a:ext cx="5843587" cy="190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18D1E-BEB6-3641-81CE-7DA9D69EE964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89027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EA0335-A3BA-F846-A083-7C545D1AC98B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DD6EA-492B-4549-9CE8-3A06243DE805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4829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2E47C-B2FF-2D4A-A96A-2839543EAB98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25C1B-A22B-B04D-81C8-282338541AB9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34033095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042988"/>
            <a:ext cx="4259263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263" y="1042988"/>
            <a:ext cx="4259262" cy="4986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7F219-C9F2-BC41-AA49-E795CC4331B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09F6A-1BD2-5B4F-96E9-9B916FFEABD9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3555008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442F-84FF-1741-98FA-96E3D0EDB5D5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ED8E49-57C4-7A46-ABFF-66AFAC2F62C7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2521654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082A3-77CC-464B-B7F7-BB05F2BB1909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3DA37-9EEA-354C-AED5-1F67DACC4AAF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2500422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03F38-6FE4-B544-A686-AF90DE08856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A77FF7-F7A3-B744-8133-12E792716177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455553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EC3CB-2625-3F4B-BC92-864E4D667C1E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FB3D8C-77FA-D945-AB74-0B077570C80E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163502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39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F3963-A1D1-354F-A147-D7668FC8C131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DB986C-578B-1542-A5EB-7FCD1DE5CAAE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7807858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0A7CAD-57AC-7D48-A1C0-96654FA2E71A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25139F-576D-C141-B6E3-B91EDB9D6C3E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311459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103188"/>
            <a:ext cx="2170113" cy="59261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03188"/>
            <a:ext cx="6362700" cy="59261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C3B48-233F-E043-B622-2C67B2BB71F1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F466E0-345E-E844-96DF-B99190DDF1E4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  <p:extLst>
      <p:ext uri="{BB962C8B-B14F-4D97-AF65-F5344CB8AC3E}">
        <p14:creationId xmlns:p14="http://schemas.microsoft.com/office/powerpoint/2010/main" val="372036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53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4840288"/>
            <a:ext cx="3686175" cy="1487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025" y="4840288"/>
            <a:ext cx="3686175" cy="1487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2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26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93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351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86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14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06450" y="3559175"/>
            <a:ext cx="7524750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4840288"/>
            <a:ext cx="7524750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0"/>
            <a:r>
              <a:rPr lang="en-GB"/>
              <a:t>Seventh Outline LevelClick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</p:sldLayoutIdLst>
  <p:hf hdr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ct val="120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20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120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120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03188"/>
            <a:ext cx="8685213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42988"/>
            <a:ext cx="8670925" cy="498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0"/>
            <a:r>
              <a:rPr lang="en-GB"/>
              <a:t>Seventh Outline LevelClick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450013" y="6515100"/>
            <a:ext cx="1074737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tabLst>
                <a:tab pos="457200" algn="l"/>
                <a:tab pos="914400" algn="l"/>
              </a:tabLst>
              <a:defRPr sz="1400">
                <a:solidFill>
                  <a:srgbClr val="004C97"/>
                </a:solidFill>
                <a:cs typeface="+mn-cs"/>
              </a:defRPr>
            </a:lvl1pPr>
          </a:lstStyle>
          <a:p>
            <a:pPr>
              <a:defRPr/>
            </a:pPr>
            <a:fld id="{3F917528-368D-584D-8F0E-3008594760F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1090613" y="6515100"/>
            <a:ext cx="537210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 sz="1400">
                <a:solidFill>
                  <a:srgbClr val="004C97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228600" y="65151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tabLst>
                <a:tab pos="457200" algn="l"/>
              </a:tabLst>
              <a:defRPr sz="1400">
                <a:solidFill>
                  <a:srgbClr val="004C97"/>
                </a:solidFill>
                <a:latin typeface="+mj-lt"/>
                <a:cs typeface="+mn-cs"/>
              </a:defRPr>
            </a:lvl1pPr>
          </a:lstStyle>
          <a:p>
            <a:pPr>
              <a:defRPr/>
            </a:pPr>
            <a:fld id="{C6AB9ACB-6D11-284E-9C90-337BA11799FF}" type="slidenum">
              <a:rPr lang="en-US"/>
              <a:pPr>
                <a:defRPr/>
              </a:pPr>
              <a:t>‹#›</a:t>
            </a:fld>
            <a:r>
              <a:rPr lang="en-US"/>
              <a:t>/32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hf hdr="0"/>
  <p:txStyles>
    <p:titleStyle>
      <a:lvl1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5pPr>
      <a:lvl6pPr marL="25146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6pPr>
      <a:lvl7pPr marL="29718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7pPr>
      <a:lvl8pPr marL="34290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8pPr>
      <a:lvl9pPr marL="3886200" indent="-228600" algn="l" defTabSz="457200" rtl="0" fontAlgn="base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4C97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lnSpc>
          <a:spcPct val="120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595959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20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400">
          <a:solidFill>
            <a:srgbClr val="595959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120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595959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120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1200">
          <a:solidFill>
            <a:srgbClr val="595959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120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595959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oleObject" Target="../embeddings/oleObject1.bin"/><Relationship Id="rId9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3.emf"/><Relationship Id="rId10" Type="http://schemas.openxmlformats.org/officeDocument/2006/relationships/image" Target="../media/image1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png"/><Relationship Id="rId7" Type="http://schemas.openxmlformats.org/officeDocument/2006/relationships/hyperlink" Target="https://arxiv.org/abs/1203.5425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52400" y="6172200"/>
            <a:ext cx="838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hangingPunct="1">
              <a:lnSpc>
                <a:spcPct val="100000"/>
              </a:lnSpc>
              <a:defRPr/>
            </a:pPr>
            <a:r>
              <a:rPr lang="en-US" b="1" dirty="0" smtClean="0">
                <a:solidFill>
                  <a:srgbClr val="800000"/>
                </a:solidFill>
                <a:cs typeface="ＭＳ Ｐゴシック" charset="0"/>
              </a:rPr>
              <a:t>Nandita </a:t>
            </a:r>
            <a:r>
              <a:rPr lang="en-US" b="1" dirty="0" err="1" smtClean="0">
                <a:solidFill>
                  <a:srgbClr val="800000"/>
                </a:solidFill>
                <a:cs typeface="ＭＳ Ｐゴシック" charset="0"/>
              </a:rPr>
              <a:t>Raha</a:t>
            </a:r>
            <a:r>
              <a:rPr lang="en-US" b="1" dirty="0" smtClean="0">
                <a:solidFill>
                  <a:srgbClr val="800000"/>
                </a:solidFill>
                <a:cs typeface="ＭＳ Ｐゴシック" charset="0"/>
              </a:rPr>
              <a:t>, INFN Pisa (on behalf the </a:t>
            </a:r>
            <a:r>
              <a:rPr lang="en-US" b="1" dirty="0" err="1" smtClean="0">
                <a:solidFill>
                  <a:srgbClr val="800000"/>
                </a:solidFill>
                <a:cs typeface="ＭＳ Ｐゴシック" charset="0"/>
              </a:rPr>
              <a:t>Muon</a:t>
            </a:r>
            <a:r>
              <a:rPr lang="en-US" b="1" dirty="0" smtClean="0">
                <a:solidFill>
                  <a:srgbClr val="800000"/>
                </a:solidFill>
                <a:cs typeface="ＭＳ Ｐゴシック" charset="0"/>
              </a:rPr>
              <a:t> g-2 Collaboration)</a:t>
            </a:r>
          </a:p>
          <a:p>
            <a:pPr hangingPunct="1">
              <a:lnSpc>
                <a:spcPct val="100000"/>
              </a:lnSpc>
              <a:defRPr/>
            </a:pPr>
            <a:r>
              <a:rPr lang="en-US" b="1" dirty="0">
                <a:solidFill>
                  <a:srgbClr val="800000"/>
                </a:solidFill>
              </a:rPr>
              <a:t>7th International Conference on New Frontiers in Physics (ICNFP 2018</a:t>
            </a:r>
            <a:r>
              <a:rPr lang="en-US" b="1" dirty="0" smtClean="0">
                <a:solidFill>
                  <a:srgbClr val="800000"/>
                </a:solidFill>
              </a:rPr>
              <a:t>)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0" y="220663"/>
            <a:ext cx="9144000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  <a:defRPr/>
            </a:pPr>
            <a:r>
              <a:rPr lang="en-US" sz="2800" b="1" dirty="0" smtClean="0">
                <a:solidFill>
                  <a:srgbClr val="800000"/>
                </a:solidFill>
                <a:cs typeface="ＭＳ Ｐゴシック" charset="0"/>
              </a:rPr>
              <a:t>The current </a:t>
            </a:r>
            <a:r>
              <a:rPr lang="en-US" sz="2800" b="1" smtClean="0">
                <a:solidFill>
                  <a:srgbClr val="800000"/>
                </a:solidFill>
                <a:cs typeface="ＭＳ Ｐゴシック" charset="0"/>
              </a:rPr>
              <a:t>status of the </a:t>
            </a:r>
            <a:r>
              <a:rPr lang="en-US" sz="2800" b="1" dirty="0" err="1">
                <a:solidFill>
                  <a:srgbClr val="800000"/>
                </a:solidFill>
                <a:cs typeface="ＭＳ Ｐゴシック" charset="0"/>
              </a:rPr>
              <a:t>Fermilab</a:t>
            </a:r>
            <a:r>
              <a:rPr lang="en-US" sz="2800" b="1" dirty="0" smtClean="0">
                <a:solidFill>
                  <a:srgbClr val="800000"/>
                </a:solidFill>
                <a:cs typeface="ＭＳ Ｐゴシック" charset="0"/>
              </a:rPr>
              <a:t> </a:t>
            </a:r>
            <a:r>
              <a:rPr lang="en-US" sz="2800" b="1" dirty="0" err="1">
                <a:solidFill>
                  <a:srgbClr val="800000"/>
                </a:solidFill>
                <a:cs typeface="ＭＳ Ｐゴシック" charset="0"/>
              </a:rPr>
              <a:t>M</a:t>
            </a:r>
            <a:r>
              <a:rPr lang="en-US" sz="2800" b="1" dirty="0" err="1" smtClean="0">
                <a:solidFill>
                  <a:srgbClr val="800000"/>
                </a:solidFill>
                <a:cs typeface="ＭＳ Ｐゴシック" charset="0"/>
              </a:rPr>
              <a:t>uon</a:t>
            </a:r>
            <a:r>
              <a:rPr lang="en-US" sz="2800" b="1" dirty="0" smtClean="0">
                <a:solidFill>
                  <a:srgbClr val="800000"/>
                </a:solidFill>
                <a:cs typeface="ＭＳ Ｐゴシック" charset="0"/>
              </a:rPr>
              <a:t> g-2 Experiment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70CA461-7BEB-C843-94BE-723F84AE2F12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AE3AB06A-34D1-0D45-9279-944B7E7F9BC5}" type="slidenum">
              <a:rPr lang="en-US" smtClean="0"/>
              <a:pPr algn="r">
                <a:defRPr/>
              </a:pPr>
              <a:t>10</a:t>
            </a:fld>
            <a:endParaRPr lang="en-US" dirty="0"/>
          </a:p>
        </p:txBody>
      </p:sp>
      <p:sp>
        <p:nvSpPr>
          <p:cNvPr id="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err="1">
                <a:latin typeface="Arial" charset="0"/>
              </a:rPr>
              <a:t>Muon</a:t>
            </a:r>
            <a:r>
              <a:rPr lang="en-US" b="1" dirty="0">
                <a:latin typeface="Arial" charset="0"/>
              </a:rPr>
              <a:t> Beam </a:t>
            </a:r>
            <a:r>
              <a:rPr lang="mr-IN" b="1" dirty="0">
                <a:latin typeface="Arial" charset="0"/>
              </a:rPr>
              <a:t>–</a:t>
            </a:r>
            <a:r>
              <a:rPr lang="en-US" b="1" dirty="0">
                <a:latin typeface="Arial" charset="0"/>
              </a:rPr>
              <a:t> Focusing in Storage Ring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057400" y="826011"/>
            <a:ext cx="5562600" cy="5650990"/>
            <a:chOff x="2057400" y="826011"/>
            <a:chExt cx="5562600" cy="5650990"/>
          </a:xfrm>
        </p:grpSpPr>
        <p:pic>
          <p:nvPicPr>
            <p:cNvPr id="75" name="Picture 3" descr="Screen Shot 2017-09-11 at 8.36.2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826011"/>
              <a:ext cx="5562600" cy="549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TextBox 75"/>
            <p:cNvSpPr txBox="1"/>
            <p:nvPr/>
          </p:nvSpPr>
          <p:spPr bwMode="auto">
            <a:xfrm>
              <a:off x="6287294" y="977358"/>
              <a:ext cx="1211423" cy="483077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Inflector</a:t>
              </a:r>
            </a:p>
          </p:txBody>
        </p:sp>
        <p:sp>
          <p:nvSpPr>
            <p:cNvPr id="77" name="TextBox 17"/>
            <p:cNvSpPr txBox="1">
              <a:spLocks noChangeArrowheads="1"/>
            </p:cNvSpPr>
            <p:nvPr/>
          </p:nvSpPr>
          <p:spPr bwMode="auto">
            <a:xfrm>
              <a:off x="5715000" y="4419600"/>
              <a:ext cx="953531" cy="399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FF"/>
                  </a:solidFill>
                </a:rPr>
                <a:t>Kickers</a:t>
              </a:r>
            </a:p>
          </p:txBody>
        </p:sp>
        <p:sp>
          <p:nvSpPr>
            <p:cNvPr id="78" name="TextBox 31"/>
            <p:cNvSpPr txBox="1">
              <a:spLocks noChangeArrowheads="1"/>
            </p:cNvSpPr>
            <p:nvPr/>
          </p:nvSpPr>
          <p:spPr bwMode="auto">
            <a:xfrm>
              <a:off x="6785610" y="3096368"/>
              <a:ext cx="598753" cy="53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Q1</a:t>
              </a:r>
            </a:p>
          </p:txBody>
        </p:sp>
        <p:sp>
          <p:nvSpPr>
            <p:cNvPr id="79" name="TextBox 37"/>
            <p:cNvSpPr txBox="1">
              <a:spLocks noChangeArrowheads="1"/>
            </p:cNvSpPr>
            <p:nvPr/>
          </p:nvSpPr>
          <p:spPr bwMode="auto">
            <a:xfrm>
              <a:off x="5095732" y="5713016"/>
              <a:ext cx="598753" cy="53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Q2</a:t>
              </a:r>
            </a:p>
          </p:txBody>
        </p:sp>
        <p:sp>
          <p:nvSpPr>
            <p:cNvPr id="80" name="TextBox 38"/>
            <p:cNvSpPr txBox="1">
              <a:spLocks noChangeArrowheads="1"/>
            </p:cNvSpPr>
            <p:nvPr/>
          </p:nvSpPr>
          <p:spPr bwMode="auto">
            <a:xfrm>
              <a:off x="2627923" y="3952493"/>
              <a:ext cx="598753" cy="53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Q3</a:t>
              </a:r>
            </a:p>
          </p:txBody>
        </p:sp>
        <p:sp>
          <p:nvSpPr>
            <p:cNvPr id="81" name="TextBox 39"/>
            <p:cNvSpPr txBox="1">
              <a:spLocks noChangeArrowheads="1"/>
            </p:cNvSpPr>
            <p:nvPr/>
          </p:nvSpPr>
          <p:spPr bwMode="auto">
            <a:xfrm>
              <a:off x="4339492" y="1446166"/>
              <a:ext cx="598753" cy="535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Q4</a:t>
              </a: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4218126" y="126897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475870" y="1180385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6065843" y="1446166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6571534" y="1800540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6992943" y="2332101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7245789" y="2863663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7282873" y="4103972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7077225" y="4724126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692900" y="5255688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234407" y="5610062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5681518" y="5875843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3827318" y="578724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3321627" y="5344281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2563091" y="428115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2478809" y="3661004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2563091" y="304084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778852" y="2420695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99" name="Rectangle 98"/>
            <p:cNvSpPr/>
            <p:nvPr/>
          </p:nvSpPr>
          <p:spPr bwMode="auto">
            <a:xfrm rot="1484705">
              <a:off x="5475544" y="1072608"/>
              <a:ext cx="749075" cy="147932"/>
            </a:xfrm>
            <a:prstGeom prst="rect">
              <a:avLst/>
            </a:prstGeom>
            <a:noFill/>
            <a:ln w="19050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0" name="Rectangle 99"/>
            <p:cNvSpPr/>
            <p:nvPr/>
          </p:nvSpPr>
          <p:spPr bwMode="auto">
            <a:xfrm>
              <a:off x="3115980" y="1889133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3574473" y="153475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344391" y="1268979"/>
              <a:ext cx="314691" cy="399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44CE49"/>
                  </a:solidFill>
                </a:rPr>
                <a:t>1</a:t>
              </a:r>
              <a:endParaRPr lang="en-US" sz="1400" dirty="0">
                <a:solidFill>
                  <a:srgbClr val="44CE49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925245" y="1494650"/>
              <a:ext cx="314691" cy="399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44CE49"/>
                  </a:solidFill>
                </a:rPr>
                <a:t>2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770146" y="1265435"/>
              <a:ext cx="425131" cy="399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44CE49"/>
                  </a:solidFill>
                </a:rPr>
                <a:t>24</a:t>
              </a:r>
              <a:endParaRPr lang="en-US" sz="1400" dirty="0">
                <a:solidFill>
                  <a:srgbClr val="44CE49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2815936" y="4812720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6" name="Arc 105"/>
            <p:cNvSpPr/>
            <p:nvPr/>
          </p:nvSpPr>
          <p:spPr bwMode="auto">
            <a:xfrm rot="3107537">
              <a:off x="5703393" y="2168533"/>
              <a:ext cx="1776774" cy="1285014"/>
            </a:xfrm>
            <a:prstGeom prst="arc">
              <a:avLst>
                <a:gd name="adj1" fmla="val 16664700"/>
                <a:gd name="adj2" fmla="val 1869693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7" name="Arc 106"/>
            <p:cNvSpPr/>
            <p:nvPr/>
          </p:nvSpPr>
          <p:spPr bwMode="auto">
            <a:xfrm rot="8358570">
              <a:off x="4977145" y="4652715"/>
              <a:ext cx="1730147" cy="1319645"/>
            </a:xfrm>
            <a:prstGeom prst="arc">
              <a:avLst>
                <a:gd name="adj1" fmla="val 16664700"/>
                <a:gd name="adj2" fmla="val 1869693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8" name="Arc 107"/>
            <p:cNvSpPr/>
            <p:nvPr/>
          </p:nvSpPr>
          <p:spPr bwMode="auto">
            <a:xfrm rot="13956549">
              <a:off x="2418754" y="3853321"/>
              <a:ext cx="1776774" cy="1285014"/>
            </a:xfrm>
            <a:prstGeom prst="arc">
              <a:avLst>
                <a:gd name="adj1" fmla="val 16664700"/>
                <a:gd name="adj2" fmla="val 1869693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09" name="Arc 108"/>
            <p:cNvSpPr/>
            <p:nvPr/>
          </p:nvSpPr>
          <p:spPr bwMode="auto">
            <a:xfrm rot="19126432">
              <a:off x="3256136" y="1394402"/>
              <a:ext cx="1730147" cy="1319645"/>
            </a:xfrm>
            <a:prstGeom prst="arc">
              <a:avLst>
                <a:gd name="adj1" fmla="val 16664700"/>
                <a:gd name="adj2" fmla="val 18696934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0" name="Arc 109"/>
            <p:cNvSpPr/>
            <p:nvPr/>
          </p:nvSpPr>
          <p:spPr bwMode="auto">
            <a:xfrm rot="3806102">
              <a:off x="2428307" y="1102228"/>
              <a:ext cx="5112967" cy="4997777"/>
            </a:xfrm>
            <a:prstGeom prst="arc">
              <a:avLst>
                <a:gd name="adj1" fmla="val 17060038"/>
                <a:gd name="adj2" fmla="val 18583908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1" name="Arc 110"/>
            <p:cNvSpPr/>
            <p:nvPr/>
          </p:nvSpPr>
          <p:spPr bwMode="auto">
            <a:xfrm rot="9198539">
              <a:off x="2437670" y="1191383"/>
              <a:ext cx="5102901" cy="5013593"/>
            </a:xfrm>
            <a:prstGeom prst="arc">
              <a:avLst>
                <a:gd name="adj1" fmla="val 17060038"/>
                <a:gd name="adj2" fmla="val 18583908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5021267" y="6025861"/>
              <a:ext cx="102694" cy="146475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3" name="Rectangle 112"/>
            <p:cNvSpPr/>
            <p:nvPr/>
          </p:nvSpPr>
          <p:spPr bwMode="auto">
            <a:xfrm>
              <a:off x="4410808" y="6025861"/>
              <a:ext cx="102694" cy="146475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7334738" y="3505079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5" name="Arc 114"/>
            <p:cNvSpPr/>
            <p:nvPr/>
          </p:nvSpPr>
          <p:spPr bwMode="auto">
            <a:xfrm rot="14757701">
              <a:off x="2301673" y="1415777"/>
              <a:ext cx="5240424" cy="4882023"/>
            </a:xfrm>
            <a:prstGeom prst="arc">
              <a:avLst>
                <a:gd name="adj1" fmla="val 17060038"/>
                <a:gd name="adj2" fmla="val 18583908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6" name="Arc 115"/>
            <p:cNvSpPr/>
            <p:nvPr/>
          </p:nvSpPr>
          <p:spPr bwMode="auto">
            <a:xfrm rot="19998328">
              <a:off x="2382829" y="1150012"/>
              <a:ext cx="5102901" cy="5013593"/>
            </a:xfrm>
            <a:prstGeom prst="arc">
              <a:avLst>
                <a:gd name="adj1" fmla="val 17060038"/>
                <a:gd name="adj2" fmla="val 18583908"/>
              </a:avLst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4838700" y="1161485"/>
              <a:ext cx="121366" cy="177187"/>
            </a:xfrm>
            <a:prstGeom prst="rect">
              <a:avLst/>
            </a:prstGeom>
            <a:solidFill>
              <a:srgbClr val="44CE4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8" name="Arc 117"/>
            <p:cNvSpPr/>
            <p:nvPr/>
          </p:nvSpPr>
          <p:spPr bwMode="auto">
            <a:xfrm rot="5400000">
              <a:off x="2415175" y="1183378"/>
              <a:ext cx="5126613" cy="4997777"/>
            </a:xfrm>
            <a:prstGeom prst="arc">
              <a:avLst>
                <a:gd name="adj1" fmla="val 17060038"/>
                <a:gd name="adj2" fmla="val 17676493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9" name="Arc 118"/>
            <p:cNvSpPr/>
            <p:nvPr/>
          </p:nvSpPr>
          <p:spPr bwMode="auto">
            <a:xfrm rot="7060841">
              <a:off x="2289178" y="1190689"/>
              <a:ext cx="5058144" cy="5101134"/>
            </a:xfrm>
            <a:prstGeom prst="arc">
              <a:avLst>
                <a:gd name="adj1" fmla="val 17060038"/>
                <a:gd name="adj2" fmla="val 17676493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20" name="Arc 119"/>
            <p:cNvSpPr/>
            <p:nvPr/>
          </p:nvSpPr>
          <p:spPr bwMode="auto">
            <a:xfrm rot="6173621">
              <a:off x="2350173" y="1231122"/>
              <a:ext cx="5058144" cy="5101134"/>
            </a:xfrm>
            <a:prstGeom prst="arc">
              <a:avLst>
                <a:gd name="adj1" fmla="val 17060038"/>
                <a:gd name="adj2" fmla="val 17676493"/>
              </a:avLst>
            </a:pr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Noto Sans CJK SC Regular" charset="0"/>
              </a:endParaRPr>
            </a:p>
          </p:txBody>
        </p:sp>
        <p:cxnSp>
          <p:nvCxnSpPr>
            <p:cNvPr id="121" name="Straight Arrow Connector 120"/>
            <p:cNvCxnSpPr/>
            <p:nvPr/>
          </p:nvCxnSpPr>
          <p:spPr bwMode="auto">
            <a:xfrm flipH="1" flipV="1">
              <a:off x="4638871" y="1924573"/>
              <a:ext cx="413775" cy="109855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2" name="Straight Arrow Connector 121"/>
            <p:cNvCxnSpPr>
              <a:endCxn id="78" idx="1"/>
            </p:cNvCxnSpPr>
            <p:nvPr/>
          </p:nvCxnSpPr>
          <p:spPr bwMode="auto">
            <a:xfrm flipV="1">
              <a:off x="5765800" y="3364060"/>
              <a:ext cx="1019810" cy="98495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3" name="Straight Arrow Connector 122"/>
            <p:cNvCxnSpPr/>
            <p:nvPr/>
          </p:nvCxnSpPr>
          <p:spPr bwMode="auto">
            <a:xfrm flipH="1">
              <a:off x="5266592" y="3901979"/>
              <a:ext cx="71315" cy="1611221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24" name="Straight Arrow Connector 123"/>
            <p:cNvCxnSpPr/>
            <p:nvPr/>
          </p:nvCxnSpPr>
          <p:spPr bwMode="auto">
            <a:xfrm flipH="1">
              <a:off x="3055816" y="3733800"/>
              <a:ext cx="1592384" cy="46112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5" name="Rectangle 6"/>
            <p:cNvSpPr>
              <a:spLocks noChangeArrowheads="1"/>
            </p:cNvSpPr>
            <p:nvPr/>
          </p:nvSpPr>
          <p:spPr bwMode="auto">
            <a:xfrm>
              <a:off x="4267200" y="3276600"/>
              <a:ext cx="1857131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r>
                <a:rPr lang="en-US" sz="2000" b="1" dirty="0" err="1" smtClean="0">
                  <a:solidFill>
                    <a:srgbClr val="FFFF00"/>
                  </a:solidFill>
                </a:rPr>
                <a:t>Quadrupoles</a:t>
              </a:r>
              <a:endParaRPr lang="en-US" sz="2000" b="1" dirty="0">
                <a:solidFill>
                  <a:srgbClr val="FFFF00"/>
                </a:solidFill>
              </a:endParaRPr>
            </a:p>
          </p:txBody>
        </p:sp>
        <p:sp>
          <p:nvSpPr>
            <p:cNvPr id="126" name="Rectangle 6"/>
            <p:cNvSpPr>
              <a:spLocks noChangeArrowheads="1"/>
            </p:cNvSpPr>
            <p:nvPr/>
          </p:nvSpPr>
          <p:spPr bwMode="auto">
            <a:xfrm>
              <a:off x="4800600" y="1905000"/>
              <a:ext cx="1857131" cy="4514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/>
            <a:p>
              <a:r>
                <a:rPr lang="en-US" sz="2000" b="1" dirty="0" smtClean="0">
                  <a:solidFill>
                    <a:srgbClr val="44CE49"/>
                  </a:solidFill>
                </a:rPr>
                <a:t>Calorimeters</a:t>
              </a:r>
              <a:endParaRPr lang="en-US" sz="2000" b="1" dirty="0">
                <a:solidFill>
                  <a:srgbClr val="44CE49"/>
                </a:solidFill>
              </a:endParaRPr>
            </a:p>
          </p:txBody>
        </p:sp>
      </p:grpSp>
      <p:sp>
        <p:nvSpPr>
          <p:cNvPr id="59" name="TextBox 18"/>
          <p:cNvSpPr txBox="1">
            <a:spLocks noChangeArrowheads="1"/>
          </p:cNvSpPr>
          <p:nvPr/>
        </p:nvSpPr>
        <p:spPr bwMode="auto">
          <a:xfrm>
            <a:off x="3352800" y="2971800"/>
            <a:ext cx="2223109" cy="53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Straw Trackers</a:t>
            </a:r>
          </a:p>
        </p:txBody>
      </p:sp>
      <p:cxnSp>
        <p:nvCxnSpPr>
          <p:cNvPr id="60" name="Straight Arrow Connector 59"/>
          <p:cNvCxnSpPr>
            <a:endCxn id="63" idx="2"/>
          </p:cNvCxnSpPr>
          <p:nvPr/>
        </p:nvCxnSpPr>
        <p:spPr bwMode="auto">
          <a:xfrm flipH="1" flipV="1">
            <a:off x="3667480" y="2195023"/>
            <a:ext cx="828320" cy="776777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 flipH="1">
            <a:off x="3581401" y="3429000"/>
            <a:ext cx="685799" cy="1295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29"/>
          <p:cNvSpPr txBox="1">
            <a:spLocks noChangeArrowheads="1"/>
          </p:cNvSpPr>
          <p:nvPr/>
        </p:nvSpPr>
        <p:spPr bwMode="auto">
          <a:xfrm>
            <a:off x="3093160" y="4698523"/>
            <a:ext cx="488240" cy="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3" name="TextBox 30"/>
          <p:cNvSpPr txBox="1">
            <a:spLocks noChangeArrowheads="1"/>
          </p:cNvSpPr>
          <p:nvPr/>
        </p:nvSpPr>
        <p:spPr bwMode="auto">
          <a:xfrm>
            <a:off x="3423360" y="1711946"/>
            <a:ext cx="488240" cy="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Manual Input 63"/>
          <p:cNvSpPr/>
          <p:nvPr/>
        </p:nvSpPr>
        <p:spPr bwMode="auto">
          <a:xfrm rot="14332310">
            <a:off x="2825466" y="5057088"/>
            <a:ext cx="500823" cy="189274"/>
          </a:xfrm>
          <a:prstGeom prst="flowChartManualInput">
            <a:avLst/>
          </a:prstGeom>
          <a:pattFill prst="dkUpDiag">
            <a:fgClr>
              <a:srgbClr val="800000"/>
            </a:fgClr>
            <a:bgClr>
              <a:schemeClr val="tx1"/>
            </a:bgClr>
          </a:patt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 rot="16620000">
            <a:off x="3280388" y="1581374"/>
            <a:ext cx="357812" cy="434894"/>
          </a:xfrm>
          <a:prstGeom prst="line">
            <a:avLst/>
          </a:prstGeom>
          <a:pattFill prst="narVert">
            <a:fgClr>
              <a:srgbClr val="800000"/>
            </a:fgClr>
            <a:bgClr>
              <a:schemeClr val="tx1"/>
            </a:bgClr>
          </a:pattFill>
          <a:ln w="127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6" name="TextBox 65"/>
          <p:cNvSpPr txBox="1"/>
          <p:nvPr/>
        </p:nvSpPr>
        <p:spPr>
          <a:xfrm>
            <a:off x="4267200" y="5410200"/>
            <a:ext cx="13390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E49"/>
                </a:solidFill>
              </a:rPr>
              <a:t>Fiber Harp</a:t>
            </a:r>
            <a:endParaRPr lang="en-US" b="1" dirty="0">
              <a:solidFill>
                <a:srgbClr val="44CE49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237346" y="1619915"/>
            <a:ext cx="476449" cy="357812"/>
            <a:chOff x="5131838" y="1216242"/>
            <a:chExt cx="430762" cy="307757"/>
          </a:xfrm>
        </p:grpSpPr>
        <p:sp>
          <p:nvSpPr>
            <p:cNvPr id="68" name="Manual Input 67"/>
            <p:cNvSpPr/>
            <p:nvPr/>
          </p:nvSpPr>
          <p:spPr bwMode="auto">
            <a:xfrm rot="8932310">
              <a:off x="5131838" y="1276666"/>
              <a:ext cx="430762" cy="171124"/>
            </a:xfrm>
            <a:prstGeom prst="flowChartManualInput">
              <a:avLst/>
            </a:prstGeom>
            <a:pattFill prst="narVert">
              <a:fgClr>
                <a:srgbClr val="800000"/>
              </a:fgClr>
              <a:bgClr>
                <a:schemeClr val="tx1"/>
              </a:bgClr>
            </a:pattFill>
            <a:ln w="190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 bwMode="auto">
            <a:xfrm rot="16620000">
              <a:off x="5178625" y="1173525"/>
              <a:ext cx="307757" cy="393192"/>
            </a:xfrm>
            <a:prstGeom prst="line">
              <a:avLst/>
            </a:prstGeom>
            <a:pattFill prst="narVert">
              <a:fgClr>
                <a:srgbClr val="800000"/>
              </a:fgClr>
              <a:bgClr>
                <a:schemeClr val="tx1"/>
              </a:bgClr>
            </a:pattFill>
            <a:ln w="127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1" name="TextBox 17"/>
          <p:cNvSpPr txBox="1">
            <a:spLocks noChangeArrowheads="1"/>
          </p:cNvSpPr>
          <p:nvPr/>
        </p:nvSpPr>
        <p:spPr bwMode="auto">
          <a:xfrm>
            <a:off x="6900360" y="4237300"/>
            <a:ext cx="42789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K1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72" name="TextBox 17"/>
          <p:cNvSpPr txBox="1">
            <a:spLocks noChangeArrowheads="1"/>
          </p:cNvSpPr>
          <p:nvPr/>
        </p:nvSpPr>
        <p:spPr bwMode="auto">
          <a:xfrm>
            <a:off x="6644617" y="4765487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K2</a:t>
            </a:r>
          </a:p>
        </p:txBody>
      </p:sp>
      <p:sp>
        <p:nvSpPr>
          <p:cNvPr id="73" name="TextBox 17"/>
          <p:cNvSpPr txBox="1">
            <a:spLocks noChangeArrowheads="1"/>
          </p:cNvSpPr>
          <p:nvPr/>
        </p:nvSpPr>
        <p:spPr bwMode="auto">
          <a:xfrm>
            <a:off x="6265861" y="51899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K3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6910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3343275"/>
            <a:ext cx="41148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352800"/>
            <a:ext cx="3276600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03188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err="1">
                <a:latin typeface="Arial" charset="0"/>
              </a:rPr>
              <a:t>Muon</a:t>
            </a:r>
            <a:r>
              <a:rPr lang="en-US" b="1" dirty="0">
                <a:latin typeface="Arial" charset="0"/>
              </a:rPr>
              <a:t> Beam </a:t>
            </a:r>
            <a:r>
              <a:rPr lang="mr-IN" b="1" dirty="0">
                <a:latin typeface="Arial" charset="0"/>
              </a:rPr>
              <a:t>–</a:t>
            </a:r>
            <a:r>
              <a:rPr lang="en-US" b="1" dirty="0">
                <a:latin typeface="Arial" charset="0"/>
              </a:rPr>
              <a:t> Focusing in Storage 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EA19E56-4ED3-2545-BF9F-D7889BFAF2C8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51DA8677-3C7E-2848-9D09-7EDEC9F3D56B}" type="slidenum">
              <a:rPr lang="en-US" smtClean="0"/>
              <a:pPr algn="r">
                <a:defRPr/>
              </a:pPr>
              <a:t>11</a:t>
            </a:fld>
            <a:endParaRPr lang="en-US" dirty="0"/>
          </a:p>
        </p:txBody>
      </p:sp>
      <p:sp>
        <p:nvSpPr>
          <p:cNvPr id="34823" name="Rectangle 1"/>
          <p:cNvSpPr>
            <a:spLocks noChangeArrowheads="1"/>
          </p:cNvSpPr>
          <p:nvPr/>
        </p:nvSpPr>
        <p:spPr bwMode="auto">
          <a:xfrm>
            <a:off x="304800" y="914400"/>
            <a:ext cx="845820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charset="2"/>
              <a:buChar char=""/>
            </a:pPr>
            <a:r>
              <a:rPr lang="en-US" sz="2200" dirty="0"/>
              <a:t>Inflector </a:t>
            </a:r>
            <a:r>
              <a:rPr lang="mr-IN" sz="2200" dirty="0"/>
              <a:t>–</a:t>
            </a:r>
            <a:r>
              <a:rPr lang="en-US" sz="2200" dirty="0"/>
              <a:t> Superconducting coil to cancel </a:t>
            </a:r>
            <a:r>
              <a:rPr lang="en-US" sz="2200" dirty="0" smtClean="0"/>
              <a:t>1.45 </a:t>
            </a:r>
            <a:r>
              <a:rPr lang="en-US" sz="2200" dirty="0"/>
              <a:t>T field of ring</a:t>
            </a:r>
          </a:p>
          <a:p>
            <a:pPr marL="342900" indent="-342900">
              <a:buFont typeface="Wingdings" charset="2"/>
              <a:buChar char=""/>
            </a:pPr>
            <a:r>
              <a:rPr lang="en-US" sz="2200" dirty="0"/>
              <a:t>Kicker - pulsed magnet (~250 G peak) with vertical field, kicks the </a:t>
            </a:r>
            <a:r>
              <a:rPr lang="en-US" sz="2200" dirty="0" err="1"/>
              <a:t>muons</a:t>
            </a:r>
            <a:r>
              <a:rPr lang="en-US" sz="2200" dirty="0"/>
              <a:t> to the ideal orbit. Deflects by ~0.8 </a:t>
            </a:r>
            <a:r>
              <a:rPr lang="en-US" sz="2200" dirty="0" err="1"/>
              <a:t>mrad</a:t>
            </a:r>
            <a:endParaRPr lang="en-US" sz="2200" dirty="0"/>
          </a:p>
          <a:p>
            <a:pPr marL="342900" indent="-342900">
              <a:buFont typeface="Wingdings" charset="2"/>
              <a:buChar char=""/>
            </a:pPr>
            <a:r>
              <a:rPr lang="en-US" sz="2200" dirty="0" err="1"/>
              <a:t>Quadrupoles</a:t>
            </a:r>
            <a:r>
              <a:rPr lang="en-US" sz="2200" dirty="0"/>
              <a:t> </a:t>
            </a:r>
            <a:r>
              <a:rPr lang="mr-IN" sz="2200" dirty="0"/>
              <a:t>–</a:t>
            </a:r>
            <a:r>
              <a:rPr lang="en-US" sz="2200" dirty="0"/>
              <a:t> Electrostatic quads for </a:t>
            </a:r>
            <a:r>
              <a:rPr lang="en-US" sz="2200" dirty="0" smtClean="0"/>
              <a:t>focusing </a:t>
            </a:r>
            <a:r>
              <a:rPr lang="en-US" sz="2200" dirty="0"/>
              <a:t>of beam. Four </a:t>
            </a:r>
            <a:r>
              <a:rPr lang="en-US" sz="2200" dirty="0" err="1"/>
              <a:t>Aluminium</a:t>
            </a:r>
            <a:r>
              <a:rPr lang="en-US" sz="2200" dirty="0"/>
              <a:t> electrodes.</a:t>
            </a:r>
          </a:p>
        </p:txBody>
      </p:sp>
      <p:sp>
        <p:nvSpPr>
          <p:cNvPr id="34824" name="Picture 26" descr="Screen Shot 2017-09-11 at 2.22.33 PM.png"/>
          <p:cNvSpPr>
            <a:spLocks noChangeAspect="1"/>
          </p:cNvSpPr>
          <p:nvPr/>
        </p:nvSpPr>
        <p:spPr bwMode="auto">
          <a:xfrm>
            <a:off x="6019800" y="3352800"/>
            <a:ext cx="32004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5" name="TextBox 28"/>
          <p:cNvSpPr txBox="1">
            <a:spLocks noChangeArrowheads="1"/>
          </p:cNvSpPr>
          <p:nvPr/>
        </p:nvSpPr>
        <p:spPr bwMode="auto">
          <a:xfrm>
            <a:off x="1571625" y="4800600"/>
            <a:ext cx="109537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47FFD1"/>
                </a:solidFill>
              </a:rPr>
              <a:t>Inflector</a:t>
            </a:r>
          </a:p>
        </p:txBody>
      </p:sp>
      <p:sp>
        <p:nvSpPr>
          <p:cNvPr id="34826" name="TextBox 16"/>
          <p:cNvSpPr txBox="1">
            <a:spLocks noChangeArrowheads="1"/>
          </p:cNvSpPr>
          <p:nvPr/>
        </p:nvSpPr>
        <p:spPr bwMode="auto">
          <a:xfrm>
            <a:off x="4343400" y="4953000"/>
            <a:ext cx="89058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47FFD1"/>
                </a:solidFill>
              </a:rPr>
              <a:t>Kicker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67401" y="3325813"/>
            <a:ext cx="3276600" cy="2922587"/>
            <a:chOff x="5867400" y="3325813"/>
            <a:chExt cx="3609975" cy="2922587"/>
          </a:xfrm>
        </p:grpSpPr>
        <p:pic>
          <p:nvPicPr>
            <p:cNvPr id="3482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3325813"/>
              <a:ext cx="3609975" cy="286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8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888" y="3365500"/>
              <a:ext cx="2297112" cy="288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6705600" y="4994275"/>
            <a:ext cx="1479550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Quadrupole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2286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Inflector Beam Monitoring System </a:t>
            </a:r>
            <a:endParaRPr lang="en-US" b="1" dirty="0"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DA50089-25F5-C146-A537-714F5E19F36B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230D90EB-6271-1F44-89DC-D63F04EF1209}" type="slidenum">
              <a:rPr lang="en-US" smtClean="0"/>
              <a:pPr algn="r">
                <a:defRPr/>
              </a:pPr>
              <a:t>12</a:t>
            </a:fld>
            <a:endParaRPr lang="en-US" dirty="0"/>
          </a:p>
        </p:txBody>
      </p:sp>
      <p:pic>
        <p:nvPicPr>
          <p:cNvPr id="36869" name="Picture 12" descr="Screen Shot 2015-03-25 at 6.58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81063"/>
            <a:ext cx="3362325" cy="315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09800" y="3048000"/>
            <a:ext cx="762000" cy="4159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IBMS</a:t>
            </a:r>
          </a:p>
        </p:txBody>
      </p:sp>
      <p:sp>
        <p:nvSpPr>
          <p:cNvPr id="36871" name="Rectangle 1"/>
          <p:cNvSpPr>
            <a:spLocks noChangeArrowheads="1"/>
          </p:cNvSpPr>
          <p:nvPr/>
        </p:nvSpPr>
        <p:spPr bwMode="auto">
          <a:xfrm>
            <a:off x="0" y="381000"/>
            <a:ext cx="91440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Scintillating-fibre (16 wires) beam profile monitors </a:t>
            </a:r>
            <a:r>
              <a:rPr lang="mr-IN"/>
              <a:t>–</a:t>
            </a:r>
            <a:r>
              <a:rPr lang="en-US"/>
              <a:t> Sample run </a:t>
            </a:r>
          </a:p>
        </p:txBody>
      </p:sp>
      <p:pic>
        <p:nvPicPr>
          <p:cNvPr id="36872" name="Picture 3" descr="Ibms_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914400"/>
            <a:ext cx="2755900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5" descr="IBMS_y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28194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874" name="Group 22"/>
          <p:cNvGrpSpPr>
            <a:grpSpLocks/>
          </p:cNvGrpSpPr>
          <p:nvPr/>
        </p:nvGrpSpPr>
        <p:grpSpPr bwMode="auto">
          <a:xfrm>
            <a:off x="-76200" y="3733800"/>
            <a:ext cx="3505200" cy="2819400"/>
            <a:chOff x="0" y="3810000"/>
            <a:chExt cx="3124200" cy="2819400"/>
          </a:xfrm>
        </p:grpSpPr>
        <p:grpSp>
          <p:nvGrpSpPr>
            <p:cNvPr id="36878" name="Group 9"/>
            <p:cNvGrpSpPr>
              <a:grpSpLocks/>
            </p:cNvGrpSpPr>
            <p:nvPr/>
          </p:nvGrpSpPr>
          <p:grpSpPr bwMode="auto">
            <a:xfrm>
              <a:off x="0" y="3810000"/>
              <a:ext cx="3124200" cy="2760883"/>
              <a:chOff x="76200" y="3886200"/>
              <a:chExt cx="3124200" cy="2760883"/>
            </a:xfrm>
          </p:grpSpPr>
          <p:pic>
            <p:nvPicPr>
              <p:cNvPr id="36882" name="Picture 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200" y="3886200"/>
                <a:ext cx="3124200" cy="26186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883" name="Rectangle 7"/>
              <p:cNvSpPr>
                <a:spLocks noChangeArrowheads="1"/>
              </p:cNvSpPr>
              <p:nvPr/>
            </p:nvSpPr>
            <p:spPr bwMode="auto">
              <a:xfrm rot="-1736613">
                <a:off x="1182556" y="6035880"/>
                <a:ext cx="1676400" cy="137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4" name="Rectangle 8"/>
              <p:cNvSpPr>
                <a:spLocks noChangeArrowheads="1"/>
              </p:cNvSpPr>
              <p:nvPr/>
            </p:nvSpPr>
            <p:spPr bwMode="auto">
              <a:xfrm rot="1800000">
                <a:off x="183026" y="6342283"/>
                <a:ext cx="457200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 bwMode="auto">
            <a:xfrm flipV="1">
              <a:off x="762656" y="5638800"/>
              <a:ext cx="1751703" cy="9906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>
                  <a:lumMod val="65000"/>
                  <a:lumOff val="35000"/>
                  <a:alpha val="57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762656" y="6324600"/>
              <a:ext cx="0" cy="30480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>
                  <a:lumMod val="65000"/>
                  <a:lumOff val="35000"/>
                  <a:alpha val="57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" name="TextBox 21"/>
            <p:cNvSpPr txBox="1"/>
            <p:nvPr/>
          </p:nvSpPr>
          <p:spPr>
            <a:xfrm rot="19747750">
              <a:off x="1232418" y="6165850"/>
              <a:ext cx="773975" cy="3079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88.00 mm</a:t>
              </a:r>
            </a:p>
          </p:txBody>
        </p:sp>
      </p:grpSp>
      <p:pic>
        <p:nvPicPr>
          <p:cNvPr id="36875" name="Picture 24" descr="IBMS_y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0413" y="3505200"/>
            <a:ext cx="334168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6" name="Picture 32" descr="IBMS_x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3657600"/>
            <a:ext cx="333216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 rot="19984099">
            <a:off x="1389063" y="2716213"/>
            <a:ext cx="8683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56.00 mm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228600"/>
            <a:ext cx="8915400" cy="83820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Further improvements and checks 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Current run</a:t>
            </a:r>
            <a:endParaRPr lang="en-US" b="1" dirty="0"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70CA461-7BEB-C843-94BE-723F84AE2F12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AE3AB06A-34D1-0D45-9279-944B7E7F9BC5}" type="slidenum">
              <a:rPr lang="en-US" smtClean="0"/>
              <a:pPr algn="r">
                <a:defRPr/>
              </a:pPr>
              <a:t>13</a:t>
            </a:fld>
            <a:endParaRPr lang="en-US" dirty="0"/>
          </a:p>
        </p:txBody>
      </p:sp>
      <p:pic>
        <p:nvPicPr>
          <p:cNvPr id="191" name="Picture 3" descr="Screen Shot 2017-09-11 at 8.36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7400" y="826011"/>
            <a:ext cx="5562600" cy="549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2" name="TextBox 191"/>
          <p:cNvSpPr txBox="1"/>
          <p:nvPr/>
        </p:nvSpPr>
        <p:spPr bwMode="auto">
          <a:xfrm>
            <a:off x="6287294" y="977358"/>
            <a:ext cx="1211423" cy="483077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Inflector</a:t>
            </a:r>
          </a:p>
        </p:txBody>
      </p:sp>
      <p:sp>
        <p:nvSpPr>
          <p:cNvPr id="193" name="TextBox 17"/>
          <p:cNvSpPr txBox="1">
            <a:spLocks noChangeArrowheads="1"/>
          </p:cNvSpPr>
          <p:nvPr/>
        </p:nvSpPr>
        <p:spPr bwMode="auto">
          <a:xfrm>
            <a:off x="6024631" y="4601194"/>
            <a:ext cx="953531" cy="39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Kickers</a:t>
            </a:r>
          </a:p>
        </p:txBody>
      </p:sp>
      <p:sp>
        <p:nvSpPr>
          <p:cNvPr id="194" name="TextBox 18"/>
          <p:cNvSpPr txBox="1">
            <a:spLocks noChangeArrowheads="1"/>
          </p:cNvSpPr>
          <p:nvPr/>
        </p:nvSpPr>
        <p:spPr bwMode="auto">
          <a:xfrm>
            <a:off x="3341077" y="3586307"/>
            <a:ext cx="2223109" cy="53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Straw Trackers</a:t>
            </a:r>
          </a:p>
        </p:txBody>
      </p:sp>
      <p:cxnSp>
        <p:nvCxnSpPr>
          <p:cNvPr id="195" name="Straight Arrow Connector 194"/>
          <p:cNvCxnSpPr/>
          <p:nvPr/>
        </p:nvCxnSpPr>
        <p:spPr bwMode="auto">
          <a:xfrm flipH="1" flipV="1">
            <a:off x="3913358" y="2208440"/>
            <a:ext cx="568765" cy="1400589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6" name="Straight Arrow Connector 195"/>
          <p:cNvCxnSpPr/>
          <p:nvPr/>
        </p:nvCxnSpPr>
        <p:spPr bwMode="auto">
          <a:xfrm flipH="1">
            <a:off x="3581400" y="4122088"/>
            <a:ext cx="990601" cy="602312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7" name="TextBox 29"/>
          <p:cNvSpPr txBox="1">
            <a:spLocks noChangeArrowheads="1"/>
          </p:cNvSpPr>
          <p:nvPr/>
        </p:nvSpPr>
        <p:spPr bwMode="auto">
          <a:xfrm>
            <a:off x="3093160" y="4698523"/>
            <a:ext cx="488240" cy="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8" name="TextBox 30"/>
          <p:cNvSpPr txBox="1">
            <a:spLocks noChangeArrowheads="1"/>
          </p:cNvSpPr>
          <p:nvPr/>
        </p:nvSpPr>
        <p:spPr bwMode="auto">
          <a:xfrm>
            <a:off x="3423360" y="1711946"/>
            <a:ext cx="488240" cy="48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3" name="Rectangle 202"/>
          <p:cNvSpPr/>
          <p:nvPr/>
        </p:nvSpPr>
        <p:spPr bwMode="auto">
          <a:xfrm>
            <a:off x="4218126" y="126897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4" name="Rectangle 203"/>
          <p:cNvSpPr/>
          <p:nvPr/>
        </p:nvSpPr>
        <p:spPr bwMode="auto">
          <a:xfrm>
            <a:off x="5475870" y="1180385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5" name="Rectangle 204"/>
          <p:cNvSpPr/>
          <p:nvPr/>
        </p:nvSpPr>
        <p:spPr bwMode="auto">
          <a:xfrm>
            <a:off x="6065843" y="1446166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6" name="Rectangle 205"/>
          <p:cNvSpPr/>
          <p:nvPr/>
        </p:nvSpPr>
        <p:spPr bwMode="auto">
          <a:xfrm>
            <a:off x="6571534" y="1800540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7" name="Rectangle 206"/>
          <p:cNvSpPr/>
          <p:nvPr/>
        </p:nvSpPr>
        <p:spPr bwMode="auto">
          <a:xfrm>
            <a:off x="6992943" y="2332101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8" name="Rectangle 207"/>
          <p:cNvSpPr/>
          <p:nvPr/>
        </p:nvSpPr>
        <p:spPr bwMode="auto">
          <a:xfrm>
            <a:off x="7245789" y="2863663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09" name="Rectangle 208"/>
          <p:cNvSpPr/>
          <p:nvPr/>
        </p:nvSpPr>
        <p:spPr bwMode="auto">
          <a:xfrm>
            <a:off x="7282873" y="4103972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0" name="Rectangle 209"/>
          <p:cNvSpPr/>
          <p:nvPr/>
        </p:nvSpPr>
        <p:spPr bwMode="auto">
          <a:xfrm>
            <a:off x="7077225" y="4724126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1" name="Rectangle 210"/>
          <p:cNvSpPr/>
          <p:nvPr/>
        </p:nvSpPr>
        <p:spPr bwMode="auto">
          <a:xfrm>
            <a:off x="6692900" y="5255688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2" name="Rectangle 211"/>
          <p:cNvSpPr/>
          <p:nvPr/>
        </p:nvSpPr>
        <p:spPr bwMode="auto">
          <a:xfrm>
            <a:off x="6234407" y="5610062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3" name="Rectangle 212"/>
          <p:cNvSpPr/>
          <p:nvPr/>
        </p:nvSpPr>
        <p:spPr bwMode="auto">
          <a:xfrm>
            <a:off x="5681518" y="5875843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4" name="Rectangle 213"/>
          <p:cNvSpPr/>
          <p:nvPr/>
        </p:nvSpPr>
        <p:spPr bwMode="auto">
          <a:xfrm>
            <a:off x="3827318" y="578724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5" name="Rectangle 214"/>
          <p:cNvSpPr/>
          <p:nvPr/>
        </p:nvSpPr>
        <p:spPr bwMode="auto">
          <a:xfrm>
            <a:off x="3321627" y="5344281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6" name="Rectangle 215"/>
          <p:cNvSpPr/>
          <p:nvPr/>
        </p:nvSpPr>
        <p:spPr bwMode="auto">
          <a:xfrm>
            <a:off x="2563091" y="428115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7" name="Rectangle 216"/>
          <p:cNvSpPr/>
          <p:nvPr/>
        </p:nvSpPr>
        <p:spPr bwMode="auto">
          <a:xfrm>
            <a:off x="2478809" y="3661004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2563091" y="304084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2778852" y="2420695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20" name="Rectangle 219"/>
          <p:cNvSpPr/>
          <p:nvPr/>
        </p:nvSpPr>
        <p:spPr bwMode="auto">
          <a:xfrm rot="1484705">
            <a:off x="5475544" y="1072608"/>
            <a:ext cx="749075" cy="147932"/>
          </a:xfrm>
          <a:prstGeom prst="rect">
            <a:avLst/>
          </a:prstGeom>
          <a:noFill/>
          <a:ln w="1905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grpSp>
        <p:nvGrpSpPr>
          <p:cNvPr id="221" name="Group 220"/>
          <p:cNvGrpSpPr/>
          <p:nvPr/>
        </p:nvGrpSpPr>
        <p:grpSpPr>
          <a:xfrm>
            <a:off x="2896948" y="4901313"/>
            <a:ext cx="340398" cy="500823"/>
            <a:chOff x="4899613" y="4128018"/>
            <a:chExt cx="307757" cy="430762"/>
          </a:xfrm>
        </p:grpSpPr>
        <p:sp>
          <p:nvSpPr>
            <p:cNvPr id="251" name="Manual Input 250"/>
            <p:cNvSpPr/>
            <p:nvPr/>
          </p:nvSpPr>
          <p:spPr bwMode="auto">
            <a:xfrm rot="14332310">
              <a:off x="4846004" y="4257837"/>
              <a:ext cx="430762" cy="171124"/>
            </a:xfrm>
            <a:prstGeom prst="flowChartManualInput">
              <a:avLst/>
            </a:prstGeom>
            <a:pattFill prst="dkUpDiag">
              <a:fgClr>
                <a:srgbClr val="800000"/>
              </a:fgClr>
              <a:bgClr>
                <a:schemeClr val="tx1"/>
              </a:bgClr>
            </a:pattFill>
            <a:ln w="190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cxnSp>
          <p:nvCxnSpPr>
            <p:cNvPr id="252" name="Straight Connector 251"/>
            <p:cNvCxnSpPr/>
            <p:nvPr/>
          </p:nvCxnSpPr>
          <p:spPr bwMode="auto">
            <a:xfrm rot="420000">
              <a:off x="4899613" y="4132088"/>
              <a:ext cx="307757" cy="393192"/>
            </a:xfrm>
            <a:prstGeom prst="line">
              <a:avLst/>
            </a:prstGeom>
            <a:solidFill>
              <a:srgbClr val="00B8FF"/>
            </a:solidFill>
            <a:ln w="127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23" name="Rectangle 222"/>
          <p:cNvSpPr/>
          <p:nvPr/>
        </p:nvSpPr>
        <p:spPr bwMode="auto">
          <a:xfrm>
            <a:off x="3115980" y="1889133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24" name="Rectangle 223"/>
          <p:cNvSpPr/>
          <p:nvPr/>
        </p:nvSpPr>
        <p:spPr bwMode="auto">
          <a:xfrm>
            <a:off x="3574473" y="153475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5344391" y="1268979"/>
            <a:ext cx="314691" cy="399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4CE49"/>
                </a:solidFill>
              </a:rPr>
              <a:t>1</a:t>
            </a:r>
            <a:endParaRPr lang="en-US" sz="1400" dirty="0">
              <a:solidFill>
                <a:srgbClr val="44CE49"/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925245" y="1494650"/>
            <a:ext cx="314691" cy="399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44CE49"/>
                </a:solidFill>
              </a:rPr>
              <a:t>2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4770146" y="1265435"/>
            <a:ext cx="425131" cy="399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44CE49"/>
                </a:solidFill>
              </a:rPr>
              <a:t>24</a:t>
            </a:r>
            <a:endParaRPr lang="en-US" sz="1400" dirty="0">
              <a:solidFill>
                <a:srgbClr val="44CE49"/>
              </a:solidFill>
            </a:endParaRPr>
          </a:p>
        </p:txBody>
      </p:sp>
      <p:sp>
        <p:nvSpPr>
          <p:cNvPr id="228" name="Rectangle 227"/>
          <p:cNvSpPr/>
          <p:nvPr/>
        </p:nvSpPr>
        <p:spPr bwMode="auto">
          <a:xfrm>
            <a:off x="2815936" y="4812720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29" name="Arc 228"/>
          <p:cNvSpPr/>
          <p:nvPr/>
        </p:nvSpPr>
        <p:spPr bwMode="auto">
          <a:xfrm rot="3107537">
            <a:off x="5703393" y="2168533"/>
            <a:ext cx="1776774" cy="1285014"/>
          </a:xfrm>
          <a:prstGeom prst="arc">
            <a:avLst>
              <a:gd name="adj1" fmla="val 16664700"/>
              <a:gd name="adj2" fmla="val 18696934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0" name="Arc 229"/>
          <p:cNvSpPr/>
          <p:nvPr/>
        </p:nvSpPr>
        <p:spPr bwMode="auto">
          <a:xfrm rot="8358570">
            <a:off x="4977145" y="4652715"/>
            <a:ext cx="1730147" cy="1319645"/>
          </a:xfrm>
          <a:prstGeom prst="arc">
            <a:avLst>
              <a:gd name="adj1" fmla="val 16664700"/>
              <a:gd name="adj2" fmla="val 18696934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1" name="Arc 230"/>
          <p:cNvSpPr/>
          <p:nvPr/>
        </p:nvSpPr>
        <p:spPr bwMode="auto">
          <a:xfrm rot="13956549">
            <a:off x="2418754" y="3853321"/>
            <a:ext cx="1776774" cy="1285014"/>
          </a:xfrm>
          <a:prstGeom prst="arc">
            <a:avLst>
              <a:gd name="adj1" fmla="val 16664700"/>
              <a:gd name="adj2" fmla="val 18696934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2" name="Arc 231"/>
          <p:cNvSpPr/>
          <p:nvPr/>
        </p:nvSpPr>
        <p:spPr bwMode="auto">
          <a:xfrm rot="19126432">
            <a:off x="3256136" y="1394402"/>
            <a:ext cx="1730147" cy="1319645"/>
          </a:xfrm>
          <a:prstGeom prst="arc">
            <a:avLst>
              <a:gd name="adj1" fmla="val 16664700"/>
              <a:gd name="adj2" fmla="val 18696934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3" name="Arc 232"/>
          <p:cNvSpPr/>
          <p:nvPr/>
        </p:nvSpPr>
        <p:spPr bwMode="auto">
          <a:xfrm rot="3806102">
            <a:off x="2428307" y="1102228"/>
            <a:ext cx="5112967" cy="4997777"/>
          </a:xfrm>
          <a:prstGeom prst="arc">
            <a:avLst>
              <a:gd name="adj1" fmla="val 17060038"/>
              <a:gd name="adj2" fmla="val 18583908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4" name="Arc 233"/>
          <p:cNvSpPr/>
          <p:nvPr/>
        </p:nvSpPr>
        <p:spPr bwMode="auto">
          <a:xfrm rot="9198539">
            <a:off x="2437670" y="1191383"/>
            <a:ext cx="5102901" cy="5013593"/>
          </a:xfrm>
          <a:prstGeom prst="arc">
            <a:avLst>
              <a:gd name="adj1" fmla="val 17060038"/>
              <a:gd name="adj2" fmla="val 18583908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5" name="Rectangle 234"/>
          <p:cNvSpPr/>
          <p:nvPr/>
        </p:nvSpPr>
        <p:spPr bwMode="auto">
          <a:xfrm>
            <a:off x="5021267" y="6025861"/>
            <a:ext cx="102694" cy="146475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6" name="Rectangle 235"/>
          <p:cNvSpPr/>
          <p:nvPr/>
        </p:nvSpPr>
        <p:spPr bwMode="auto">
          <a:xfrm>
            <a:off x="4410808" y="6025861"/>
            <a:ext cx="102694" cy="146475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7" name="Rectangle 236"/>
          <p:cNvSpPr/>
          <p:nvPr/>
        </p:nvSpPr>
        <p:spPr bwMode="auto">
          <a:xfrm>
            <a:off x="7334738" y="3505079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8" name="Arc 237"/>
          <p:cNvSpPr/>
          <p:nvPr/>
        </p:nvSpPr>
        <p:spPr bwMode="auto">
          <a:xfrm rot="14757701">
            <a:off x="2301673" y="1415777"/>
            <a:ext cx="5240424" cy="4882023"/>
          </a:xfrm>
          <a:prstGeom prst="arc">
            <a:avLst>
              <a:gd name="adj1" fmla="val 17060038"/>
              <a:gd name="adj2" fmla="val 18583908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39" name="Arc 238"/>
          <p:cNvSpPr/>
          <p:nvPr/>
        </p:nvSpPr>
        <p:spPr bwMode="auto">
          <a:xfrm rot="19998328">
            <a:off x="2382829" y="1150012"/>
            <a:ext cx="5102901" cy="5013593"/>
          </a:xfrm>
          <a:prstGeom prst="arc">
            <a:avLst>
              <a:gd name="adj1" fmla="val 17060038"/>
              <a:gd name="adj2" fmla="val 18583908"/>
            </a:avLst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40" name="Rectangle 239"/>
          <p:cNvSpPr/>
          <p:nvPr/>
        </p:nvSpPr>
        <p:spPr bwMode="auto">
          <a:xfrm>
            <a:off x="4838700" y="1161485"/>
            <a:ext cx="121366" cy="177187"/>
          </a:xfrm>
          <a:prstGeom prst="rect">
            <a:avLst/>
          </a:prstGeom>
          <a:solidFill>
            <a:srgbClr val="44CE4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41" name="Arc 240"/>
          <p:cNvSpPr/>
          <p:nvPr/>
        </p:nvSpPr>
        <p:spPr bwMode="auto">
          <a:xfrm rot="5400000">
            <a:off x="2415175" y="1183378"/>
            <a:ext cx="5126613" cy="4997777"/>
          </a:xfrm>
          <a:prstGeom prst="arc">
            <a:avLst>
              <a:gd name="adj1" fmla="val 17060038"/>
              <a:gd name="adj2" fmla="val 17676493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42" name="Arc 241"/>
          <p:cNvSpPr/>
          <p:nvPr/>
        </p:nvSpPr>
        <p:spPr bwMode="auto">
          <a:xfrm rot="7060841">
            <a:off x="2289178" y="1190689"/>
            <a:ext cx="5058144" cy="5101134"/>
          </a:xfrm>
          <a:prstGeom prst="arc">
            <a:avLst>
              <a:gd name="adj1" fmla="val 17060038"/>
              <a:gd name="adj2" fmla="val 17676493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243" name="Arc 242"/>
          <p:cNvSpPr/>
          <p:nvPr/>
        </p:nvSpPr>
        <p:spPr bwMode="auto">
          <a:xfrm rot="6173621">
            <a:off x="2350173" y="1231122"/>
            <a:ext cx="5058144" cy="5101134"/>
          </a:xfrm>
          <a:prstGeom prst="arc">
            <a:avLst>
              <a:gd name="adj1" fmla="val 17060038"/>
              <a:gd name="adj2" fmla="val 17676493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cs typeface="Noto Sans CJK SC Regular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67200" y="5410200"/>
            <a:ext cx="133905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44CE49"/>
                </a:solidFill>
              </a:rPr>
              <a:t>Fiber Harp</a:t>
            </a:r>
            <a:endParaRPr lang="en-US" b="1" dirty="0">
              <a:solidFill>
                <a:srgbClr val="44CE49"/>
              </a:solidFill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237346" y="1619915"/>
            <a:ext cx="476449" cy="357812"/>
            <a:chOff x="5131838" y="1216242"/>
            <a:chExt cx="430762" cy="307757"/>
          </a:xfrm>
        </p:grpSpPr>
        <p:sp>
          <p:nvSpPr>
            <p:cNvPr id="63" name="Manual Input 62"/>
            <p:cNvSpPr/>
            <p:nvPr/>
          </p:nvSpPr>
          <p:spPr bwMode="auto">
            <a:xfrm rot="8932310">
              <a:off x="5131838" y="1276666"/>
              <a:ext cx="430762" cy="171124"/>
            </a:xfrm>
            <a:prstGeom prst="flowChartManualInput">
              <a:avLst/>
            </a:prstGeom>
            <a:pattFill prst="narVert">
              <a:fgClr>
                <a:srgbClr val="800000"/>
              </a:fgClr>
              <a:bgClr>
                <a:schemeClr val="tx1"/>
              </a:bgClr>
            </a:pattFill>
            <a:ln w="1905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 bwMode="auto">
            <a:xfrm rot="16620000">
              <a:off x="5178625" y="1173525"/>
              <a:ext cx="307757" cy="393192"/>
            </a:xfrm>
            <a:prstGeom prst="line">
              <a:avLst/>
            </a:prstGeom>
            <a:pattFill prst="narVert">
              <a:fgClr>
                <a:srgbClr val="800000"/>
              </a:fgClr>
              <a:bgClr>
                <a:schemeClr val="tx1"/>
              </a:bgClr>
            </a:pattFill>
            <a:ln w="12700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118546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61913"/>
            <a:ext cx="8686800" cy="641351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Fiber Harps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Checking the beam in Current run</a:t>
            </a:r>
            <a:endParaRPr lang="en-US" b="1" dirty="0"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DA50089-25F5-C146-A537-714F5E19F36B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735F07ED-1DD4-C442-A422-631EF231739E}" type="slidenum">
              <a:rPr lang="en-US" smtClean="0"/>
              <a:pPr algn="r">
                <a:defRPr/>
              </a:pPr>
              <a:t>14</a:t>
            </a:fld>
            <a:endParaRPr lang="en-US" dirty="0"/>
          </a:p>
        </p:txBody>
      </p:sp>
      <p:sp>
        <p:nvSpPr>
          <p:cNvPr id="38917" name="Rectangle 1"/>
          <p:cNvSpPr>
            <a:spLocks noChangeArrowheads="1"/>
          </p:cNvSpPr>
          <p:nvPr/>
        </p:nvSpPr>
        <p:spPr bwMode="auto">
          <a:xfrm>
            <a:off x="533400" y="828187"/>
            <a:ext cx="8001000" cy="185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Used to study </a:t>
            </a:r>
            <a:r>
              <a:rPr lang="en-US" sz="2400" dirty="0" err="1"/>
              <a:t>behaviour</a:t>
            </a:r>
            <a:r>
              <a:rPr lang="en-US" sz="2400" dirty="0"/>
              <a:t> of the </a:t>
            </a:r>
            <a:r>
              <a:rPr lang="en-US" sz="2400" dirty="0" err="1"/>
              <a:t>muon</a:t>
            </a:r>
            <a:r>
              <a:rPr lang="en-US" sz="2400" dirty="0"/>
              <a:t> beam flux and the horizontal and vertical </a:t>
            </a:r>
            <a:r>
              <a:rPr lang="en-US" sz="2400" dirty="0" smtClean="0"/>
              <a:t>oscillatory effects of </a:t>
            </a:r>
            <a:r>
              <a:rPr lang="en-US" sz="2400" dirty="0"/>
              <a:t>the </a:t>
            </a:r>
            <a:r>
              <a:rPr lang="en-US" sz="2400" dirty="0" smtClean="0"/>
              <a:t>beam due to electric field. Taken occasionally in between data taking </a:t>
            </a:r>
            <a:r>
              <a:rPr lang="en-US" sz="2400" dirty="0"/>
              <a:t>(</a:t>
            </a:r>
            <a:r>
              <a:rPr lang="en-US" sz="2400" dirty="0" smtClean="0"/>
              <a:t>not during the runs as it is an obstacle to the beam).</a:t>
            </a:r>
            <a:endParaRPr lang="en-US" sz="2400" dirty="0"/>
          </a:p>
        </p:txBody>
      </p:sp>
      <p:pic>
        <p:nvPicPr>
          <p:cNvPr id="3891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3352800"/>
            <a:ext cx="37068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4343400" y="3124200"/>
            <a:ext cx="4470400" cy="3200400"/>
            <a:chOff x="152400" y="3505236"/>
            <a:chExt cx="4470400" cy="2972132"/>
          </a:xfrm>
        </p:grpSpPr>
        <p:pic>
          <p:nvPicPr>
            <p:cNvPr id="9" name="Picture 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2400" y="3505236"/>
              <a:ext cx="4470400" cy="297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209800" y="3657600"/>
              <a:ext cx="1219200" cy="1737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800" y="3733799"/>
            <a:ext cx="3493572" cy="2607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In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>
                <a:latin typeface="Arial" charset="0"/>
              </a:rPr>
              <a:t>V</a:t>
            </a:r>
            <a:r>
              <a:rPr lang="en-US" b="1" dirty="0" smtClean="0">
                <a:latin typeface="Arial" charset="0"/>
              </a:rPr>
              <a:t>acuum </a:t>
            </a:r>
            <a:r>
              <a:rPr lang="en-US" b="1" dirty="0">
                <a:latin typeface="Arial" charset="0"/>
              </a:rPr>
              <a:t>S</a:t>
            </a:r>
            <a:r>
              <a:rPr lang="en-US" b="1" dirty="0" smtClean="0">
                <a:latin typeface="Arial" charset="0"/>
              </a:rPr>
              <a:t>traw </a:t>
            </a:r>
            <a:r>
              <a:rPr lang="en-US" b="1" dirty="0">
                <a:latin typeface="Arial" charset="0"/>
              </a:rPr>
              <a:t>T</a:t>
            </a:r>
            <a:r>
              <a:rPr lang="en-US" b="1" dirty="0" smtClean="0">
                <a:latin typeface="Arial" charset="0"/>
              </a:rPr>
              <a:t>rackers 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533400"/>
            <a:ext cx="9144000" cy="16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>
              <a:defRPr/>
            </a:pPr>
            <a:r>
              <a:rPr lang="en-US" sz="2000" dirty="0" smtClean="0"/>
              <a:t>2 Straw trackers installed in current run to reconstruct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 beam profile from e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tracks (8 modules each with 128 </a:t>
            </a:r>
            <a:r>
              <a:rPr lang="en-US" sz="2000" dirty="0"/>
              <a:t>straws </a:t>
            </a:r>
            <a:r>
              <a:rPr lang="en-US" sz="2000" dirty="0" smtClean="0"/>
              <a:t>containing </a:t>
            </a:r>
            <a:r>
              <a:rPr lang="en-US" sz="2000" dirty="0"/>
              <a:t>Ar:</a:t>
            </a:r>
            <a:r>
              <a:rPr lang="en-US" sz="2000" dirty="0" smtClean="0"/>
              <a:t>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B1889C6-17E4-8048-8331-14820669885E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E3749831-EC78-944B-BEFE-6C8FF44E6274}" type="slidenum">
              <a:rPr lang="en-US" smtClean="0"/>
              <a:pPr algn="r">
                <a:defRPr/>
              </a:pPr>
              <a:t>15</a:t>
            </a:fld>
            <a:endParaRPr lang="en-US" dirty="0"/>
          </a:p>
        </p:txBody>
      </p:sp>
      <p:pic>
        <p:nvPicPr>
          <p:cNvPr id="47111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5621337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3" descr="globalTDCHit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787" y="1447800"/>
            <a:ext cx="3276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913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62200" y="6477000"/>
            <a:ext cx="1066800" cy="22860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089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600" y="3581400"/>
            <a:ext cx="296017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In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>
                <a:latin typeface="Arial" charset="0"/>
              </a:rPr>
              <a:t>V</a:t>
            </a:r>
            <a:r>
              <a:rPr lang="en-US" b="1" dirty="0" smtClean="0">
                <a:latin typeface="Arial" charset="0"/>
              </a:rPr>
              <a:t>acuum </a:t>
            </a:r>
            <a:r>
              <a:rPr lang="en-US" b="1" dirty="0">
                <a:latin typeface="Arial" charset="0"/>
              </a:rPr>
              <a:t>S</a:t>
            </a:r>
            <a:r>
              <a:rPr lang="en-US" b="1" dirty="0" smtClean="0">
                <a:latin typeface="Arial" charset="0"/>
              </a:rPr>
              <a:t>traw </a:t>
            </a:r>
            <a:r>
              <a:rPr lang="en-US" b="1" dirty="0">
                <a:latin typeface="Arial" charset="0"/>
              </a:rPr>
              <a:t>T</a:t>
            </a:r>
            <a:r>
              <a:rPr lang="en-US" b="1" dirty="0" smtClean="0">
                <a:latin typeface="Arial" charset="0"/>
              </a:rPr>
              <a:t>rackers 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0" y="533400"/>
            <a:ext cx="9144000" cy="162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>
              <a:defRPr/>
            </a:pPr>
            <a:r>
              <a:rPr lang="en-US" sz="2000" dirty="0" smtClean="0"/>
              <a:t>2 Straw trackers installed in current run to reconstruct </a:t>
            </a:r>
            <a:r>
              <a:rPr lang="en-US" sz="2000" dirty="0" err="1" smtClean="0"/>
              <a:t>muon</a:t>
            </a:r>
            <a:r>
              <a:rPr lang="en-US" sz="2000" dirty="0" smtClean="0"/>
              <a:t>  beam profile from e</a:t>
            </a:r>
            <a:r>
              <a:rPr lang="en-US" sz="2000" baseline="30000" dirty="0" smtClean="0"/>
              <a:t>+</a:t>
            </a:r>
            <a:r>
              <a:rPr lang="en-US" sz="2000" dirty="0" smtClean="0"/>
              <a:t> tracks (8 modules each with 128 </a:t>
            </a:r>
            <a:r>
              <a:rPr lang="en-US" sz="2000" dirty="0"/>
              <a:t>straws </a:t>
            </a:r>
            <a:r>
              <a:rPr lang="en-US" sz="2000" dirty="0" smtClean="0"/>
              <a:t>containing </a:t>
            </a:r>
            <a:r>
              <a:rPr lang="en-US" sz="2000" dirty="0"/>
              <a:t>Ar:</a:t>
            </a:r>
            <a:r>
              <a:rPr lang="en-US" sz="2000" dirty="0" smtClean="0"/>
              <a:t>CO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B1889C6-17E4-8048-8331-14820669885E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E3749831-EC78-944B-BEFE-6C8FF44E6274}" type="slidenum">
              <a:rPr lang="en-US" smtClean="0"/>
              <a:pPr algn="r">
                <a:defRPr/>
              </a:pPr>
              <a:t>16</a:t>
            </a:fld>
            <a:endParaRPr lang="en-US" dirty="0"/>
          </a:p>
        </p:txBody>
      </p:sp>
      <p:pic>
        <p:nvPicPr>
          <p:cNvPr id="47111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63" y="1447800"/>
            <a:ext cx="5621337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3" descr="globalTDCHit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787" y="1295400"/>
            <a:ext cx="3276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913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362200" y="6477000"/>
            <a:ext cx="1066800" cy="228600"/>
          </a:xfrm>
          <a:prstGeom prst="rect">
            <a:avLst/>
          </a:prstGeom>
          <a:solidFill>
            <a:srgbClr val="FFFFFF"/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7315" y="3429000"/>
            <a:ext cx="6744485" cy="3203377"/>
            <a:chOff x="37315" y="3429000"/>
            <a:chExt cx="6744485" cy="3203377"/>
          </a:xfrm>
        </p:grpSpPr>
        <p:grpSp>
          <p:nvGrpSpPr>
            <p:cNvPr id="47" name="Group 46"/>
            <p:cNvGrpSpPr/>
            <p:nvPr/>
          </p:nvGrpSpPr>
          <p:grpSpPr>
            <a:xfrm>
              <a:off x="37315" y="3429000"/>
              <a:ext cx="6744485" cy="3200399"/>
              <a:chOff x="37315" y="3429000"/>
              <a:chExt cx="6744485" cy="3200399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136884" y="3429000"/>
                <a:ext cx="6644916" cy="3200399"/>
                <a:chOff x="22584" y="3429000"/>
                <a:chExt cx="6644916" cy="3200399"/>
              </a:xfrm>
            </p:grpSpPr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84484" y="4408046"/>
                  <a:ext cx="3297958" cy="2221353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"/>
                <a:stretch/>
              </p:blipFill>
              <p:spPr>
                <a:xfrm>
                  <a:off x="3276600" y="4495800"/>
                  <a:ext cx="3390900" cy="2126197"/>
                </a:xfrm>
                <a:prstGeom prst="rect">
                  <a:avLst/>
                </a:prstGeom>
              </p:spPr>
            </p:pic>
            <p:sp>
              <p:nvSpPr>
                <p:cNvPr id="57" name="TextBox 56"/>
                <p:cNvSpPr txBox="1"/>
                <p:nvPr/>
              </p:nvSpPr>
              <p:spPr>
                <a:xfrm>
                  <a:off x="22584" y="3429000"/>
                  <a:ext cx="6606816" cy="7478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Trackers in combination with </a:t>
                  </a:r>
                  <a:r>
                    <a:rPr lang="en-US" dirty="0" err="1" smtClean="0"/>
                    <a:t>calos</a:t>
                  </a:r>
                  <a:r>
                    <a:rPr lang="en-US" dirty="0" smtClean="0"/>
                    <a:t>,  show good particle discrimination (left) and  imaging of </a:t>
                  </a:r>
                  <a:r>
                    <a:rPr lang="en-US" dirty="0" err="1" smtClean="0"/>
                    <a:t>calos</a:t>
                  </a:r>
                  <a:r>
                    <a:rPr lang="en-US" dirty="0" smtClean="0"/>
                    <a:t> (right) </a:t>
                  </a:r>
                  <a:endParaRPr lang="en-US" dirty="0"/>
                </a:p>
              </p:txBody>
            </p:sp>
          </p:grpSp>
          <p:grpSp>
            <p:nvGrpSpPr>
              <p:cNvPr id="50" name="Group 49"/>
              <p:cNvGrpSpPr/>
              <p:nvPr/>
            </p:nvGrpSpPr>
            <p:grpSpPr>
              <a:xfrm>
                <a:off x="37315" y="4350784"/>
                <a:ext cx="3364253" cy="2007344"/>
                <a:chOff x="37315" y="4350784"/>
                <a:chExt cx="3364253" cy="2007344"/>
              </a:xfrm>
            </p:grpSpPr>
            <p:sp>
              <p:nvSpPr>
                <p:cNvPr id="51" name="TextBox 50"/>
                <p:cNvSpPr txBox="1"/>
                <p:nvPr/>
              </p:nvSpPr>
              <p:spPr>
                <a:xfrm rot="16200000">
                  <a:off x="-546889" y="5262137"/>
                  <a:ext cx="147618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 err="1" smtClean="0"/>
                    <a:t>Calo</a:t>
                  </a:r>
                  <a:r>
                    <a:rPr lang="en-US" sz="1200" dirty="0" smtClean="0"/>
                    <a:t> Energy [MeV]</a:t>
                  </a:r>
                  <a:endParaRPr lang="en-US" sz="1200" dirty="0"/>
                </a:p>
              </p:txBody>
            </p:sp>
            <p:sp>
              <p:nvSpPr>
                <p:cNvPr id="52" name="Rectangle 51"/>
                <p:cNvSpPr/>
                <p:nvPr/>
              </p:nvSpPr>
              <p:spPr bwMode="auto">
                <a:xfrm>
                  <a:off x="548640" y="4419600"/>
                  <a:ext cx="2852928" cy="193852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bg2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effectLst/>
                    <a:latin typeface="Arial" charset="0"/>
                    <a:ea typeface="ＭＳ Ｐゴシック" charset="0"/>
                    <a:cs typeface="Noto Sans CJK SC Regular" charset="0"/>
                  </a:endParaRPr>
                </a:p>
              </p:txBody>
            </p:sp>
            <p:sp>
              <p:nvSpPr>
                <p:cNvPr id="53" name="Rectangle 52"/>
                <p:cNvSpPr/>
                <p:nvPr/>
              </p:nvSpPr>
              <p:spPr bwMode="auto">
                <a:xfrm>
                  <a:off x="609600" y="4419600"/>
                  <a:ext cx="1447800" cy="457200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457200" rtl="0" eaLnBrk="1" fontAlgn="base" latinLnBrk="0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charset="0"/>
                    <a:buNone/>
                    <a:tabLst/>
                  </a:pPr>
                  <a:endParaRPr kumimoji="0" lang="en-US" sz="1800" b="0" i="0" u="none" strike="noStrike" cap="none" normalizeH="0" baseline="0">
                    <a:ln>
                      <a:noFill/>
                    </a:ln>
                    <a:effectLst/>
                    <a:latin typeface="Arial" charset="0"/>
                    <a:ea typeface="ＭＳ Ｐゴシック" charset="0"/>
                    <a:cs typeface="Noto Sans CJK SC Regular" charset="0"/>
                  </a:endParaRPr>
                </a:p>
              </p:txBody>
            </p:sp>
            <p:sp>
              <p:nvSpPr>
                <p:cNvPr id="54" name="TextBox 53"/>
                <p:cNvSpPr txBox="1"/>
                <p:nvPr/>
              </p:nvSpPr>
              <p:spPr>
                <a:xfrm>
                  <a:off x="609600" y="4350784"/>
                  <a:ext cx="144780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680"/>
                    </a:lnSpc>
                  </a:pPr>
                  <a:r>
                    <a:rPr lang="en-US" sz="1400" dirty="0" smtClean="0"/>
                    <a:t>Preliminary Calibration</a:t>
                  </a:r>
                  <a:endParaRPr lang="en-US" sz="1400" dirty="0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1295400" y="6324600"/>
              <a:ext cx="18207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Track Momentum [MeV]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424958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14-0261-01D.hr.jpg"/>
          <p:cNvPicPr>
            <a:picLocks noChangeAspect="1" noChangeArrowheads="1"/>
          </p:cNvPicPr>
          <p:nvPr/>
        </p:nvPicPr>
        <p:blipFill>
          <a:blip r:embed="rId3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44001" cy="683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313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0" y="2971800"/>
            <a:ext cx="91281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088"/>
              </a:spcBef>
              <a:defRPr/>
            </a:pP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THE EXPERIMENT </a:t>
            </a:r>
            <a:r>
              <a:rPr lang="mr-IN" sz="5400" b="1" dirty="0" smtClean="0">
                <a:solidFill>
                  <a:srgbClr val="0F2D62"/>
                </a:solidFill>
                <a:cs typeface="ＭＳ Ｐゴシック" charset="0"/>
              </a:rPr>
              <a:t>–</a:t>
            </a: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 </a:t>
            </a:r>
          </a:p>
          <a:p>
            <a:pPr algn="ctr" hangingPunct="1">
              <a:lnSpc>
                <a:spcPct val="100000"/>
              </a:lnSpc>
              <a:spcBef>
                <a:spcPts val="1088"/>
              </a:spcBef>
              <a:defRPr/>
            </a:pP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SYSTEMATIC IMPROVEMENTS </a:t>
            </a:r>
            <a:endParaRPr lang="en-US" sz="6000" b="1" baseline="-25000" dirty="0" smtClean="0">
              <a:solidFill>
                <a:srgbClr val="0F2D62"/>
              </a:solidFill>
              <a:cs typeface="ＭＳ Ｐゴシック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7F342A-398A-A54F-8707-E29209594518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</p:spTree>
    <p:extLst>
      <p:ext uri="{BB962C8B-B14F-4D97-AF65-F5344CB8AC3E}">
        <p14:creationId xmlns:p14="http://schemas.microsoft.com/office/powerpoint/2010/main" val="35485760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24EA0335-A3BA-F846-A083-7C545D1AC98B}" type="datetime1">
              <a:rPr lang="en-US" smtClean="0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ICNFP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EBDDD6EA-492B-4549-9CE8-3A06243DE805}" type="slidenum">
              <a:rPr lang="en-US" smtClean="0"/>
              <a:pPr>
                <a:defRPr/>
              </a:pPr>
              <a:t>18</a:t>
            </a:fld>
            <a:r>
              <a:rPr lang="en-US" smtClean="0"/>
              <a:t>/32</a:t>
            </a:r>
            <a:endParaRPr lang="en-US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228600" y="-107950"/>
            <a:ext cx="8686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+mj-lt"/>
                <a:ea typeface="+mj-ea"/>
                <a:cs typeface="+mj-cs"/>
              </a:defRPr>
            </a:lvl1pPr>
            <a:lvl2pPr algn="l" defTabSz="457200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457200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457200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457200" rtl="0" eaLnBrk="0" fontAlgn="base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14600" indent="-228600" algn="l" defTabSz="457200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2971800" indent="-228600" algn="l" defTabSz="457200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429000" indent="-228600" algn="l" defTabSz="457200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3886200" indent="-228600" algn="l" defTabSz="457200" rtl="0" fontAlgn="base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004C97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smtClean="0"/>
              <a:t>Systematic Improvements </a:t>
            </a:r>
            <a:r>
              <a:rPr lang="en-US" sz="2800" b="1" dirty="0"/>
              <a:t>on </a:t>
            </a:r>
            <a:r>
              <a:rPr lang="en-US" sz="2800" b="1" dirty="0" err="1">
                <a:latin typeface="Symbol" charset="2"/>
                <a:cs typeface="Symbol" charset="2"/>
              </a:rPr>
              <a:t>w</a:t>
            </a:r>
            <a:r>
              <a:rPr lang="en-US" sz="2800" b="1" baseline="-25000" dirty="0" err="1"/>
              <a:t>a</a:t>
            </a:r>
            <a:endParaRPr lang="en-US" sz="2800" b="1" dirty="0" smtClean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685800"/>
            <a:ext cx="7696200" cy="1854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/>
              <a:t>Systematics on </a:t>
            </a:r>
            <a:r>
              <a:rPr lang="en-US" sz="2000" dirty="0" err="1"/>
              <a:t>ω</a:t>
            </a:r>
            <a:r>
              <a:rPr lang="en-US" sz="2000" baseline="-25000" dirty="0" err="1"/>
              <a:t>a</a:t>
            </a:r>
            <a:r>
              <a:rPr lang="en-US" sz="2000" dirty="0"/>
              <a:t> </a:t>
            </a:r>
            <a:r>
              <a:rPr lang="en-US" sz="2000" dirty="0" smtClean="0"/>
              <a:t> 180 </a:t>
            </a:r>
            <a:r>
              <a:rPr lang="en-US" sz="2000" dirty="0" smtClean="0">
                <a:sym typeface="Wingdings"/>
              </a:rPr>
              <a:t>70</a:t>
            </a:r>
            <a:r>
              <a:rPr lang="en-US" sz="2000" dirty="0" smtClean="0"/>
              <a:t> </a:t>
            </a:r>
            <a:r>
              <a:rPr lang="en-US" sz="2000" dirty="0"/>
              <a:t>ppb </a:t>
            </a:r>
            <a:r>
              <a:rPr lang="en-US" sz="2000" dirty="0" smtClean="0"/>
              <a:t>compared to E821. Achieved by:</a:t>
            </a:r>
          </a:p>
          <a:p>
            <a:pPr lvl="1">
              <a:buFont typeface="Wingdings" charset="2"/>
              <a:buChar char=""/>
            </a:pPr>
            <a:r>
              <a:rPr lang="en-US" dirty="0">
                <a:sym typeface="Wingdings"/>
              </a:rPr>
              <a:t>Improved Calorimeters</a:t>
            </a:r>
          </a:p>
          <a:p>
            <a:pPr lvl="1">
              <a:buFont typeface="Wingdings" charset="2"/>
              <a:buChar char=""/>
            </a:pPr>
            <a:r>
              <a:rPr lang="en-US" dirty="0" smtClean="0">
                <a:sym typeface="Wingdings"/>
              </a:rPr>
              <a:t>Much improved </a:t>
            </a:r>
            <a:r>
              <a:rPr lang="en-US" dirty="0">
                <a:sym typeface="Wingdings"/>
              </a:rPr>
              <a:t>Laser control system</a:t>
            </a:r>
          </a:p>
          <a:p>
            <a:pPr lvl="1">
              <a:buFont typeface="Wingdings" charset="2"/>
              <a:buChar char=""/>
            </a:pPr>
            <a:r>
              <a:rPr lang="en-US" dirty="0">
                <a:sym typeface="Wingdings"/>
              </a:rPr>
              <a:t>New </a:t>
            </a:r>
            <a:r>
              <a:rPr lang="en-US" dirty="0" smtClean="0">
                <a:sym typeface="Wingdings"/>
              </a:rPr>
              <a:t>Straw Tracker (two installed in the current run)</a:t>
            </a:r>
            <a:endParaRPr lang="en-US" sz="2000" dirty="0" smtClean="0"/>
          </a:p>
          <a:p>
            <a:pPr>
              <a:defRPr/>
            </a:pP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9" name="Immagine 5" descr="Screen Shot 2018-03-15 at 11.04.27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590800"/>
            <a:ext cx="6238402" cy="3143012"/>
          </a:xfrm>
          <a:prstGeom prst="rect">
            <a:avLst/>
          </a:prstGeom>
        </p:spPr>
      </p:pic>
      <p:sp>
        <p:nvSpPr>
          <p:cNvPr id="10" name="CasellaDiTesto 6"/>
          <p:cNvSpPr txBox="1"/>
          <p:nvPr/>
        </p:nvSpPr>
        <p:spPr>
          <a:xfrm>
            <a:off x="6705600" y="2590800"/>
            <a:ext cx="2168771" cy="3144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u="sng" dirty="0">
                <a:solidFill>
                  <a:srgbClr val="000000"/>
                </a:solidFill>
              </a:rPr>
              <a:t>Key element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Laser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8000"/>
                </a:solidFill>
              </a:rPr>
              <a:t>Calo + Laser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8000"/>
                </a:solidFill>
              </a:rPr>
              <a:t>Calo + Laser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8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rgbClr val="008000"/>
                </a:solidFill>
              </a:rPr>
              <a:t>Inflector + Kicker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8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rgbClr val="008000"/>
                </a:solidFill>
              </a:rPr>
              <a:t>Tracker</a:t>
            </a: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3124200"/>
            <a:ext cx="8339328" cy="533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808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2286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Calorimeters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2400" y="381000"/>
            <a:ext cx="899160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marL="342900" indent="-342900">
              <a:buFont typeface="Wingdings" charset="2"/>
              <a:buChar char=""/>
              <a:defRPr/>
            </a:pPr>
            <a:r>
              <a:rPr lang="en-US" sz="2000" dirty="0" smtClean="0"/>
              <a:t>Employ 24 calorimeters</a:t>
            </a:r>
            <a:r>
              <a:rPr lang="en-US" sz="2000" dirty="0"/>
              <a:t> </a:t>
            </a:r>
            <a:r>
              <a:rPr lang="en-US" sz="2000" dirty="0" smtClean="0"/>
              <a:t>to produce positron spectrum</a:t>
            </a:r>
          </a:p>
          <a:p>
            <a:pPr marL="342900" indent="-342900">
              <a:buFont typeface="Wingdings" charset="2"/>
              <a:buChar char=""/>
              <a:defRPr/>
            </a:pPr>
            <a:r>
              <a:rPr lang="en-US" sz="2000" dirty="0" smtClean="0"/>
              <a:t>Each calorimeter is made up of 54(9x6) PbF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crystals with </a:t>
            </a:r>
            <a:r>
              <a:rPr lang="en-US" sz="2000" dirty="0" err="1" smtClean="0"/>
              <a:t>SiPMs</a:t>
            </a:r>
            <a:r>
              <a:rPr lang="en-US" sz="2000" dirty="0" smtClean="0"/>
              <a:t> (better in enduring the magnetic field) and read out by custom 800 MSPS waveform digitizers.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13BA00-EC31-6E47-9DE5-40A3A75B76F9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34BA0E8B-BF31-E440-8372-ECC28BC63700}" type="slidenum">
              <a:rPr lang="en-US" smtClean="0"/>
              <a:pPr algn="r">
                <a:defRPr/>
              </a:pPr>
              <a:t>19</a:t>
            </a:fld>
            <a:endParaRPr lang="en-US" dirty="0"/>
          </a:p>
        </p:txBody>
      </p:sp>
      <p:pic>
        <p:nvPicPr>
          <p:cNvPr id="40967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9469" y="1600200"/>
            <a:ext cx="581453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8" y="3657600"/>
            <a:ext cx="4267200" cy="27766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230" y="2362200"/>
            <a:ext cx="347904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Tx/>
              <a:buFont typeface="Wingdings" charset="2"/>
              <a:buChar char=""/>
              <a:defRPr/>
            </a:pPr>
            <a:r>
              <a:rPr lang="en-US" dirty="0" smtClean="0">
                <a:solidFill>
                  <a:srgbClr val="2194AA"/>
                </a:solidFill>
              </a:rPr>
              <a:t>Custom pulse shapes (templates) </a:t>
            </a:r>
            <a:r>
              <a:rPr lang="en-US" dirty="0">
                <a:solidFill>
                  <a:srgbClr val="2194AA"/>
                </a:solidFill>
              </a:rPr>
              <a:t>used for </a:t>
            </a:r>
            <a:r>
              <a:rPr lang="en-US" dirty="0" smtClean="0">
                <a:solidFill>
                  <a:srgbClr val="2194AA"/>
                </a:solidFill>
              </a:rPr>
              <a:t>each crystal</a:t>
            </a:r>
            <a:endParaRPr lang="en-US" dirty="0">
              <a:solidFill>
                <a:srgbClr val="2194AA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03188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smtClean="0">
                <a:latin typeface="Arial" charset="0"/>
              </a:rPr>
              <a:t>Outline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762000" y="1752600"/>
            <a:ext cx="7772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Wingdings" charset="2"/>
              <a:buChar char="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Theoretical Background and Basic Technique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Tx/>
              <a:buSzTx/>
              <a:buFont typeface="Wingdings" charset="2"/>
              <a:buChar char=""/>
              <a:defRPr/>
            </a:pPr>
            <a:endParaRPr lang="en-US" sz="2400" dirty="0" smtClean="0">
              <a:solidFill>
                <a:srgbClr val="404040"/>
              </a:solidFill>
              <a:cs typeface="ＭＳ Ｐゴシック" charset="0"/>
            </a:endParaRP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Wingdings" charset="2"/>
              <a:buChar char="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Experimental Performance and Comparison  with the current best measurement (E821 at BNL)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Tx/>
              <a:buSzTx/>
              <a:buFont typeface="Wingdings" charset="2"/>
              <a:buChar char=""/>
              <a:defRPr/>
            </a:pPr>
            <a:endParaRPr lang="en-US" sz="2400" dirty="0" smtClean="0">
              <a:solidFill>
                <a:srgbClr val="404040"/>
              </a:solidFill>
              <a:cs typeface="ＭＳ Ｐゴシック" charset="0"/>
            </a:endParaRP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Wingdings" charset="2"/>
              <a:buChar char="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Measurements and systematics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Tx/>
              <a:buSzTx/>
              <a:buFont typeface="Wingdings" charset="2"/>
              <a:buChar char=""/>
              <a:defRPr/>
            </a:pPr>
            <a:endParaRPr lang="en-US" sz="2400" dirty="0" smtClean="0">
              <a:solidFill>
                <a:srgbClr val="404040"/>
              </a:solidFill>
              <a:cs typeface="ＭＳ Ｐゴシック" charset="0"/>
            </a:endParaRP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Wingdings" charset="2"/>
              <a:buChar char="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Conclusion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0" y="6553200"/>
            <a:ext cx="5867400" cy="3810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FBDDAB1-6C1B-E24A-B0BB-6BB68B42EF96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153400" y="6477000"/>
            <a:ext cx="755650" cy="239713"/>
          </a:xfrm>
        </p:spPr>
        <p:txBody>
          <a:bodyPr/>
          <a:lstStyle/>
          <a:p>
            <a:pPr algn="r">
              <a:defRPr/>
            </a:pPr>
            <a:fld id="{74EA2992-BEB8-F549-9C64-362DA1911ED8}" type="slidenum">
              <a:rPr lang="en-US" smtClean="0"/>
              <a:pPr algn="r"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2286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Calorimeters</a:t>
            </a:r>
          </a:p>
        </p:txBody>
      </p:sp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152400" y="381000"/>
            <a:ext cx="8991600" cy="162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marL="342900" indent="-342900">
              <a:buFont typeface="Wingdings" charset="2"/>
              <a:buChar char=""/>
              <a:defRPr/>
            </a:pPr>
            <a:r>
              <a:rPr lang="en-US" sz="2000" dirty="0" smtClean="0"/>
              <a:t>Employ 24 calorimeters</a:t>
            </a:r>
            <a:r>
              <a:rPr lang="en-US" sz="2000" dirty="0"/>
              <a:t> </a:t>
            </a:r>
            <a:r>
              <a:rPr lang="en-US" sz="2000" dirty="0" smtClean="0"/>
              <a:t>to produce positron spectrum</a:t>
            </a:r>
          </a:p>
          <a:p>
            <a:pPr marL="342900" indent="-342900">
              <a:buFont typeface="Wingdings" charset="2"/>
              <a:buChar char=""/>
              <a:defRPr/>
            </a:pPr>
            <a:r>
              <a:rPr lang="en-US" sz="2000" dirty="0" smtClean="0"/>
              <a:t>Each calorimeter is made up of 54(9x6) PbF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crystals with </a:t>
            </a:r>
            <a:r>
              <a:rPr lang="en-US" sz="2000" dirty="0" err="1" smtClean="0"/>
              <a:t>SiPMs</a:t>
            </a:r>
            <a:r>
              <a:rPr lang="en-US" sz="2000" dirty="0" smtClean="0"/>
              <a:t> (better in enduring the magnetic field) and read out by custom 800 MSPS waveform digitizers.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313BA00-EC31-6E47-9DE5-40A3A75B76F9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34BA0E8B-BF31-E440-8372-ECC28BC63700}" type="slidenum">
              <a:rPr lang="en-US" smtClean="0"/>
              <a:pPr algn="r">
                <a:defRPr/>
              </a:pPr>
              <a:t>20</a:t>
            </a:fld>
            <a:endParaRPr lang="en-US" dirty="0"/>
          </a:p>
        </p:txBody>
      </p:sp>
      <p:pic>
        <p:nvPicPr>
          <p:cNvPr id="40967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9469" y="1600200"/>
            <a:ext cx="5814531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98" y="3657600"/>
            <a:ext cx="4267200" cy="27766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230" y="2362200"/>
            <a:ext cx="3479042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Tx/>
              <a:buFont typeface="Wingdings" charset="2"/>
              <a:buChar char=""/>
              <a:defRPr/>
            </a:pPr>
            <a:r>
              <a:rPr lang="en-US" dirty="0" smtClean="0">
                <a:solidFill>
                  <a:srgbClr val="2194AA"/>
                </a:solidFill>
              </a:rPr>
              <a:t>Custom pulse shapes (templates) </a:t>
            </a:r>
            <a:r>
              <a:rPr lang="en-US" dirty="0">
                <a:solidFill>
                  <a:srgbClr val="2194AA"/>
                </a:solidFill>
              </a:rPr>
              <a:t>used for </a:t>
            </a:r>
            <a:r>
              <a:rPr lang="en-US" dirty="0" smtClean="0">
                <a:solidFill>
                  <a:srgbClr val="2194AA"/>
                </a:solidFill>
              </a:rPr>
              <a:t>each crystal</a:t>
            </a:r>
            <a:endParaRPr lang="en-US" dirty="0">
              <a:solidFill>
                <a:srgbClr val="2194AA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286000" y="3962400"/>
            <a:ext cx="6934200" cy="2864556"/>
            <a:chOff x="2286000" y="3993444"/>
            <a:chExt cx="6934200" cy="28645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0" y="3993444"/>
              <a:ext cx="4419600" cy="286455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772910" y="4191000"/>
              <a:ext cx="2447290" cy="20774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 smtClean="0">
                  <a:solidFill>
                    <a:srgbClr val="FF0000"/>
                  </a:solidFill>
                </a:rPr>
                <a:t>PbF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2</a:t>
              </a:r>
              <a:r>
                <a:rPr lang="en-US" dirty="0" smtClean="0">
                  <a:solidFill>
                    <a:srgbClr val="FF0000"/>
                  </a:solidFill>
                </a:rPr>
                <a:t> crystals provide excellent time resolution ~ 5 ps.  Segmented (9x6) helps in better pileup protection.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733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6B113BC-791C-0649-B2FB-6B4734122414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C54940B-C78D-8749-B5CD-F67FBAF89237}" type="slidenum">
              <a:rPr lang="en-US" smtClean="0"/>
              <a:pPr algn="r">
                <a:defRPr/>
              </a:pPr>
              <a:t>21</a:t>
            </a:fld>
            <a:endParaRPr lang="en-US" dirty="0"/>
          </a:p>
        </p:txBody>
      </p:sp>
      <p:sp>
        <p:nvSpPr>
          <p:cNvPr id="43014" name="Picture 1"/>
          <p:cNvSpPr>
            <a:spLocks noChangeAspect="1"/>
          </p:cNvSpPr>
          <p:nvPr/>
        </p:nvSpPr>
        <p:spPr bwMode="auto">
          <a:xfrm>
            <a:off x="914400" y="685800"/>
            <a:ext cx="4953000" cy="33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Monitoring / Calibration of Calorimeter - Laser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062" y="4201466"/>
            <a:ext cx="2609938" cy="1742134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838200"/>
            <a:ext cx="49532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0" y="609600"/>
            <a:ext cx="4343400" cy="3406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000" dirty="0"/>
              <a:t>Laser calibration system </a:t>
            </a:r>
            <a:r>
              <a:rPr lang="mr-IN" sz="2000" dirty="0" smtClean="0"/>
              <a:t>–</a:t>
            </a:r>
            <a:r>
              <a:rPr lang="en-US" sz="2000" dirty="0" smtClean="0"/>
              <a:t> Laser light on calorimeters to </a:t>
            </a:r>
            <a:r>
              <a:rPr lang="en-US" sz="2000" dirty="0"/>
              <a:t>calibrate </a:t>
            </a:r>
            <a:r>
              <a:rPr lang="en-US" sz="2000" dirty="0" smtClean="0"/>
              <a:t>them (use 6 laser heads).</a:t>
            </a:r>
            <a:endParaRPr lang="en-US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 smtClean="0"/>
              <a:t>6 SM (source </a:t>
            </a:r>
            <a:r>
              <a:rPr lang="en-US" sz="2000" dirty="0"/>
              <a:t>monitor </a:t>
            </a:r>
            <a:r>
              <a:rPr lang="en-US" sz="2000" dirty="0" smtClean="0"/>
              <a:t>- 2 pin diodes + 1 PMT) </a:t>
            </a:r>
            <a:r>
              <a:rPr lang="en-US" sz="2000" dirty="0"/>
              <a:t>to </a:t>
            </a:r>
            <a:r>
              <a:rPr lang="en-US" sz="2000" dirty="0" smtClean="0"/>
              <a:t>check and correct for laser light fluctuations. </a:t>
            </a:r>
            <a:endParaRPr lang="en-US" sz="2000" dirty="0"/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 smtClean="0"/>
              <a:t>24 LM (local monitors) </a:t>
            </a:r>
            <a:r>
              <a:rPr lang="en-US" sz="2000" dirty="0"/>
              <a:t>that are used to </a:t>
            </a:r>
            <a:r>
              <a:rPr lang="en-US" sz="2000" dirty="0" smtClean="0"/>
              <a:t>check </a:t>
            </a:r>
            <a:r>
              <a:rPr lang="en-US" sz="2000" dirty="0"/>
              <a:t>stability of the light distribution </a:t>
            </a:r>
            <a:r>
              <a:rPr lang="en-US" sz="2000" dirty="0" smtClean="0"/>
              <a:t>chain.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4589462"/>
            <a:ext cx="5943600" cy="1190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 smtClean="0"/>
              <a:t>For calibration - Optical </a:t>
            </a:r>
            <a:r>
              <a:rPr lang="en-US" sz="2000" dirty="0"/>
              <a:t>fibers carry laser shots to each of the 1296 calorimeter crystals</a:t>
            </a:r>
            <a:r>
              <a:rPr lang="en-US" sz="2000" dirty="0" smtClean="0"/>
              <a:t>. One laser head sends light to 4 </a:t>
            </a:r>
            <a:r>
              <a:rPr lang="en-US" sz="2000" dirty="0" err="1" smtClean="0"/>
              <a:t>calos</a:t>
            </a:r>
            <a:r>
              <a:rPr lang="en-US" sz="2000" dirty="0" smtClean="0"/>
              <a:t> as shown on the top fig.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31330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C66BB46-1DCA-1543-9296-2287C801CD02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C45E6EF-B370-5440-B248-A10BCE2C75AA}" type="slidenum">
              <a:rPr lang="en-US" smtClean="0"/>
              <a:pPr algn="r">
                <a:defRPr/>
              </a:pPr>
              <a:t>22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FD440E0-CE1D-3A4F-AF09-DEB7438BE1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1" t="-1" r="18125" b="67765"/>
          <a:stretch/>
        </p:blipFill>
        <p:spPr>
          <a:xfrm>
            <a:off x="4217863" y="1686916"/>
            <a:ext cx="5154737" cy="2275484"/>
          </a:xfrm>
          <a:prstGeom prst="rect">
            <a:avLst/>
          </a:prstGeom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381000" y="685800"/>
            <a:ext cx="7848600" cy="108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02870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/>
            <a:r>
              <a:rPr lang="en-US" sz="1800" dirty="0"/>
              <a:t>Timing and gain calibrations at the </a:t>
            </a:r>
            <a:r>
              <a:rPr lang="en-US" sz="1800" dirty="0" err="1"/>
              <a:t>subpermil</a:t>
            </a:r>
            <a:r>
              <a:rPr lang="en-US" sz="1800" dirty="0"/>
              <a:t> </a:t>
            </a:r>
            <a:r>
              <a:rPr lang="en-US" sz="1800" dirty="0" smtClean="0"/>
              <a:t>level</a:t>
            </a:r>
            <a:r>
              <a:rPr lang="en-US" sz="1800" dirty="0"/>
              <a:t> </a:t>
            </a:r>
            <a:r>
              <a:rPr lang="en-US" sz="1800" dirty="0" smtClean="0"/>
              <a:t>requires the system to be very stable:</a:t>
            </a:r>
          </a:p>
          <a:p>
            <a:pPr lvl="1" eaLnBrk="1">
              <a:buFont typeface="Arial" charset="0"/>
              <a:buChar char="•"/>
            </a:pPr>
            <a:r>
              <a:rPr lang="en-US" sz="1800" dirty="0" smtClean="0"/>
              <a:t>Stability of SM after temperature correction ~10</a:t>
            </a:r>
            <a:r>
              <a:rPr lang="en-US" sz="1800" baseline="30000" dirty="0" smtClean="0"/>
              <a:t>-4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DC84355-BB2A-DB4B-9E91-8ECBFA530E7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4191000"/>
            <a:ext cx="4724400" cy="2362200"/>
          </a:xfrm>
          <a:prstGeom prst="rect">
            <a:avLst/>
          </a:prstGeom>
        </p:spPr>
      </p:pic>
      <p:sp>
        <p:nvSpPr>
          <p:cNvPr id="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Laser Monitoring System - Stability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740594" y="5432312"/>
            <a:ext cx="1846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FD440E0-CE1D-3A4F-AF09-DEB7438BE1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41" t="35282" r="18125" b="34687"/>
          <a:stretch/>
        </p:blipFill>
        <p:spPr>
          <a:xfrm>
            <a:off x="-164464" y="1839316"/>
            <a:ext cx="5024650" cy="20663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52400" y="4413105"/>
            <a:ext cx="4572000" cy="130189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0"/>
            <a:endParaRPr lang="en-US" baseline="30000" dirty="0"/>
          </a:p>
          <a:p>
            <a:pPr lvl="1" eaLnBrk="1">
              <a:buFont typeface="Arial" charset="0"/>
              <a:buChar char="•"/>
            </a:pPr>
            <a:r>
              <a:rPr lang="en-US" dirty="0"/>
              <a:t>Stability of laser light distribution chain after temperature correction ~10</a:t>
            </a:r>
            <a:r>
              <a:rPr lang="en-US" baseline="30000" dirty="0"/>
              <a:t>-4</a:t>
            </a:r>
            <a:r>
              <a:rPr lang="en-US" dirty="0"/>
              <a:t> (measured by LM)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7426720" y="3807023"/>
            <a:ext cx="99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(days)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3363316"/>
            <a:ext cx="1713029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30 days dataset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48400" y="5638800"/>
            <a:ext cx="1701207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60 hour dataset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29000" y="3733800"/>
            <a:ext cx="991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Time (days)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791200" y="3363316"/>
            <a:ext cx="1713029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30 days dataset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C66BB46-1DCA-1543-9296-2287C801CD02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C45E6EF-B370-5440-B248-A10BCE2C75AA}" type="slidenum">
              <a:rPr lang="en-US" smtClean="0"/>
              <a:pPr algn="r">
                <a:defRPr/>
              </a:pPr>
              <a:t>23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24400" y="685800"/>
            <a:ext cx="3804008" cy="2592946"/>
            <a:chOff x="152400" y="3810000"/>
            <a:chExt cx="3499208" cy="2590800"/>
          </a:xfrm>
        </p:grpSpPr>
        <p:pic>
          <p:nvPicPr>
            <p:cNvPr id="45057" name="Picture 5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52400" y="3810000"/>
              <a:ext cx="3499208" cy="2590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6"/>
            <p:cNvSpPr txBox="1">
              <a:spLocks noChangeArrowheads="1"/>
            </p:cNvSpPr>
            <p:nvPr/>
          </p:nvSpPr>
          <p:spPr bwMode="auto">
            <a:xfrm>
              <a:off x="762000" y="4038600"/>
              <a:ext cx="2137025" cy="451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 err="1"/>
                <a:t>SiPM</a:t>
              </a:r>
              <a:r>
                <a:rPr lang="en-US" sz="2000" dirty="0"/>
                <a:t> gain function </a:t>
              </a:r>
            </a:p>
          </p:txBody>
        </p:sp>
      </p:grpSp>
      <p:sp>
        <p:nvSpPr>
          <p:cNvPr id="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Monitoring / Calibration of Calorimeter - Laser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740594" y="5432312"/>
            <a:ext cx="1846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7"/>
          <p:cNvSpPr txBox="1">
            <a:spLocks noChangeArrowheads="1"/>
          </p:cNvSpPr>
          <p:nvPr/>
        </p:nvSpPr>
        <p:spPr bwMode="auto">
          <a:xfrm>
            <a:off x="228600" y="990600"/>
            <a:ext cx="4191000" cy="240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02870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buFont typeface="Wingdings" charset="2"/>
              <a:buChar char=""/>
            </a:pPr>
            <a:r>
              <a:rPr lang="en-US" sz="1800" dirty="0" err="1"/>
              <a:t>Muon</a:t>
            </a:r>
            <a:r>
              <a:rPr lang="en-US" sz="1800" dirty="0"/>
              <a:t> data taken in 700 </a:t>
            </a:r>
            <a:r>
              <a:rPr lang="en-US" sz="1800" dirty="0" err="1">
                <a:latin typeface="Symbol" charset="0"/>
                <a:cs typeface="Symbol" charset="0"/>
              </a:rPr>
              <a:t>m</a:t>
            </a:r>
            <a:r>
              <a:rPr lang="en-US" sz="1800" dirty="0" err="1"/>
              <a:t>s</a:t>
            </a:r>
            <a:r>
              <a:rPr lang="en-US" sz="1800" dirty="0"/>
              <a:t> fills. </a:t>
            </a:r>
          </a:p>
          <a:p>
            <a:pPr eaLnBrk="1">
              <a:buFont typeface="Wingdings" charset="2"/>
              <a:buChar char=""/>
            </a:pPr>
            <a:r>
              <a:rPr lang="en-US" sz="1800" dirty="0"/>
              <a:t>Gain of each </a:t>
            </a:r>
            <a:r>
              <a:rPr lang="en-US" sz="1800" dirty="0" err="1"/>
              <a:t>SiPM</a:t>
            </a:r>
            <a:r>
              <a:rPr lang="en-US" sz="1800" dirty="0"/>
              <a:t> crystal </a:t>
            </a:r>
            <a:r>
              <a:rPr lang="en-US" sz="1800" dirty="0" smtClean="0"/>
              <a:t>varies </a:t>
            </a:r>
            <a:r>
              <a:rPr lang="en-US" sz="1800" dirty="0"/>
              <a:t>a</a:t>
            </a:r>
            <a:r>
              <a:rPr lang="en-US" sz="1800" dirty="0" smtClean="0"/>
              <a:t>s shown on the right plot </a:t>
            </a:r>
            <a:r>
              <a:rPr lang="en-US" sz="1800" dirty="0"/>
              <a:t> </a:t>
            </a:r>
            <a:r>
              <a:rPr lang="en-US" sz="1800" dirty="0" smtClean="0"/>
              <a:t>- calibrated using the laser system (simulation)</a:t>
            </a:r>
          </a:p>
          <a:p>
            <a:pPr eaLnBrk="1">
              <a:buFont typeface="Wingdings" charset="2"/>
              <a:buChar char=""/>
            </a:pPr>
            <a:r>
              <a:rPr lang="en-US" sz="1800" dirty="0" smtClean="0"/>
              <a:t>An initial drop observed due to higher </a:t>
            </a:r>
            <a:r>
              <a:rPr lang="en-US" sz="1800" dirty="0" err="1" smtClean="0"/>
              <a:t>muon</a:t>
            </a:r>
            <a:r>
              <a:rPr lang="en-US" sz="1800" dirty="0" smtClean="0"/>
              <a:t> flux (flash in the beam) which stabilizes after 140 </a:t>
            </a:r>
            <a:r>
              <a:rPr lang="en-US" sz="1800" dirty="0" err="1" smtClean="0">
                <a:latin typeface="Symbol" charset="2"/>
                <a:cs typeface="Symbol" charset="2"/>
              </a:rPr>
              <a:t>m</a:t>
            </a:r>
            <a:r>
              <a:rPr lang="en-US" sz="1800" dirty="0" err="1" smtClean="0"/>
              <a:t>s</a:t>
            </a:r>
            <a:endParaRPr lang="en-US" sz="1800" dirty="0" smtClean="0"/>
          </a:p>
        </p:txBody>
      </p:sp>
      <p:grpSp>
        <p:nvGrpSpPr>
          <p:cNvPr id="26" name="Gruppo 17"/>
          <p:cNvGrpSpPr/>
          <p:nvPr/>
        </p:nvGrpSpPr>
        <p:grpSpPr>
          <a:xfrm>
            <a:off x="3429000" y="2971800"/>
            <a:ext cx="5410200" cy="3433793"/>
            <a:chOff x="-42297" y="673905"/>
            <a:chExt cx="5421473" cy="3721289"/>
          </a:xfrm>
        </p:grpSpPr>
        <p:pic>
          <p:nvPicPr>
            <p:cNvPr id="27" name="Immagine 2" descr="ShortTimeGain.png"/>
            <p:cNvPicPr>
              <a:picLocks noChangeAspect="1"/>
            </p:cNvPicPr>
            <p:nvPr/>
          </p:nvPicPr>
          <p:blipFill rotWithShape="1"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22250" y="958528"/>
              <a:ext cx="5156926" cy="3024526"/>
            </a:xfrm>
            <a:prstGeom prst="rect">
              <a:avLst/>
            </a:prstGeom>
          </p:spPr>
        </p:pic>
        <p:sp>
          <p:nvSpPr>
            <p:cNvPr id="28" name="CasellaDiTesto 4"/>
            <p:cNvSpPr txBox="1"/>
            <p:nvPr/>
          </p:nvSpPr>
          <p:spPr>
            <a:xfrm>
              <a:off x="2201200" y="4020020"/>
              <a:ext cx="1096716" cy="3751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Time (</a:t>
              </a:r>
              <a:r>
                <a:rPr lang="en-US" sz="1200" dirty="0" err="1">
                  <a:solidFill>
                    <a:srgbClr val="FF0000"/>
                  </a:solidFill>
                </a:rPr>
                <a:t>nsec</a:t>
              </a:r>
              <a:r>
                <a:rPr lang="en-US" sz="12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9" name="CasellaDiTesto 11"/>
            <p:cNvSpPr txBox="1"/>
            <p:nvPr/>
          </p:nvSpPr>
          <p:spPr>
            <a:xfrm rot="16200000">
              <a:off x="-554751" y="2385535"/>
              <a:ext cx="1405168" cy="380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relative gain</a:t>
              </a:r>
            </a:p>
          </p:txBody>
        </p:sp>
        <p:sp>
          <p:nvSpPr>
            <p:cNvPr id="32" name="CasellaDiTesto 16"/>
            <p:cNvSpPr txBox="1"/>
            <p:nvPr/>
          </p:nvSpPr>
          <p:spPr>
            <a:xfrm rot="20700000">
              <a:off x="3190731" y="2511541"/>
              <a:ext cx="1903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</a:rPr>
                <a:t>PRELIMINARY</a:t>
              </a:r>
            </a:p>
          </p:txBody>
        </p:sp>
        <p:sp>
          <p:nvSpPr>
            <p:cNvPr id="33" name="CasellaDiTesto 19"/>
            <p:cNvSpPr txBox="1"/>
            <p:nvPr/>
          </p:nvSpPr>
          <p:spPr>
            <a:xfrm>
              <a:off x="1326484" y="673905"/>
              <a:ext cx="3200732" cy="5502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E90010"/>
                  </a:solidFill>
                </a:rPr>
                <a:t>Experiment (with Laser)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3400" y="4191000"/>
            <a:ext cx="3733800" cy="747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gain function from experimental data.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783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31750"/>
            <a:ext cx="8686800" cy="641350"/>
          </a:xfrm>
        </p:spPr>
        <p:txBody>
          <a:bodyPr tIns="6096" anchor="ctr"/>
          <a:lstStyle/>
          <a:p>
            <a:pPr algn="ctr" eaLnBrk="1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smtClean="0"/>
              <a:t>Systematics in </a:t>
            </a:r>
            <a:r>
              <a:rPr lang="en-US" sz="2800" b="1" dirty="0" err="1" smtClean="0">
                <a:latin typeface="Symbol" charset="2"/>
                <a:cs typeface="Symbol" charset="2"/>
              </a:rPr>
              <a:t>w</a:t>
            </a:r>
            <a:r>
              <a:rPr lang="en-US" sz="2800" b="1" baseline="-25000" dirty="0" err="1"/>
              <a:t>p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/>
              <a:t>I</a:t>
            </a:r>
            <a:r>
              <a:rPr lang="en-US" sz="2800" b="1" dirty="0" smtClean="0"/>
              <a:t>mprovements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591300"/>
            <a:ext cx="57673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xfrm>
            <a:off x="6450013" y="6610350"/>
            <a:ext cx="1074737" cy="239713"/>
          </a:xfrm>
        </p:spPr>
        <p:txBody>
          <a:bodyPr/>
          <a:lstStyle/>
          <a:p>
            <a:pPr>
              <a:defRPr/>
            </a:pPr>
            <a:fld id="{07F4EE6B-82BC-2941-95F5-C00DA43D351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57225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37E7955E-C282-1943-94AE-BF7272E19D1A}" type="slidenum">
              <a:rPr lang="en-US" smtClean="0"/>
              <a:pPr algn="r">
                <a:defRPr/>
              </a:pPr>
              <a:t>24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048502"/>
              </p:ext>
            </p:extLst>
          </p:nvPr>
        </p:nvGraphicFramePr>
        <p:xfrm>
          <a:off x="228600" y="1076323"/>
          <a:ext cx="8686800" cy="448627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38400"/>
                <a:gridCol w="6248400"/>
              </a:tblGrid>
              <a:tr h="37089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Error Source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Improvement Plan for E989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Absolute Field calibration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1.45 T calibration magnet with thermal enclosure (0.1</a:t>
                      </a:r>
                      <a:r>
                        <a:rPr lang="en-US" sz="1800" b="0" i="0" u="none" strike="noStrike" kern="1200" baseline="30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C); additional probes; better electronics 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Trolley probe calibrations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Plunging probes that can cross calibrate off-central probes; better position accuracy by physical stops; 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Trolley measurements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 B</a:t>
                      </a:r>
                      <a:r>
                        <a:rPr lang="en-US" sz="1800" b="0" i="0" u="none" strike="noStrike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baseline="-250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Reduced position uncertainty by factor of 2; improved rail irregularities; stabilized magnet field during measurements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Muon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distribution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Additional probes at larger radii; improved field uniformity; improved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muon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tracking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171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Time </a:t>
                      </a:r>
                      <a:r>
                        <a:rPr lang="mr-IN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dependent external fields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Direct measurement of external fields; simulations of impact; active feedback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529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Others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trolley power supply; trolley probes extended to larger radii; reduced temperature effects on trolley;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measure kicker field transients</a:t>
                      </a:r>
                      <a:endParaRPr lang="en-US" sz="1800" dirty="0"/>
                    </a:p>
                  </a:txBody>
                  <a:tcPr marT="45726" marB="45726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375" name="TextBox 7"/>
          <p:cNvSpPr txBox="1">
            <a:spLocks noChangeArrowheads="1"/>
          </p:cNvSpPr>
          <p:nvPr/>
        </p:nvSpPr>
        <p:spPr bwMode="auto">
          <a:xfrm>
            <a:off x="76200" y="5638800"/>
            <a:ext cx="9372600" cy="74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dirty="0"/>
              <a:t>Improved shimming has a great effect on </a:t>
            </a:r>
            <a:r>
              <a:rPr lang="en-US" dirty="0" smtClean="0"/>
              <a:t>most </a:t>
            </a:r>
            <a:r>
              <a:rPr lang="en-US" dirty="0"/>
              <a:t>systematics. </a:t>
            </a:r>
            <a:r>
              <a:rPr lang="en-US" dirty="0" smtClean="0"/>
              <a:t>Ex next slide.</a:t>
            </a:r>
            <a:r>
              <a:rPr lang="en-US" dirty="0"/>
              <a:t> </a:t>
            </a:r>
            <a:r>
              <a:rPr lang="en-US" dirty="0" smtClean="0"/>
              <a:t>Using </a:t>
            </a:r>
            <a:r>
              <a:rPr lang="en-US" b="1" dirty="0" smtClean="0">
                <a:solidFill>
                  <a:srgbClr val="FF0000"/>
                </a:solidFill>
              </a:rPr>
              <a:t>iron lamination</a:t>
            </a:r>
            <a:r>
              <a:rPr lang="en-US" dirty="0" smtClean="0"/>
              <a:t> in current run has made the magnetic field more uniform (about </a:t>
            </a:r>
            <a:r>
              <a:rPr lang="en-US" u="sng" dirty="0" smtClean="0"/>
              <a:t>+</a:t>
            </a:r>
            <a:r>
              <a:rPr lang="en-US" dirty="0" smtClean="0"/>
              <a:t> 21 ppb)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4800" y="533400"/>
            <a:ext cx="83058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Systematics on </a:t>
            </a:r>
            <a:r>
              <a:rPr lang="en-US" dirty="0" err="1" smtClean="0"/>
              <a:t>ω</a:t>
            </a:r>
            <a:r>
              <a:rPr lang="en-US" baseline="-25000" dirty="0" err="1" smtClean="0"/>
              <a:t>p</a:t>
            </a:r>
            <a:r>
              <a:rPr lang="en-US" dirty="0" smtClean="0"/>
              <a:t>  170 </a:t>
            </a:r>
            <a:r>
              <a:rPr lang="en-US" dirty="0">
                <a:sym typeface="Wingdings"/>
              </a:rPr>
              <a:t>70</a:t>
            </a:r>
            <a:r>
              <a:rPr lang="en-US" dirty="0"/>
              <a:t> ppb compared to E821. Achieved by:</a:t>
            </a:r>
          </a:p>
        </p:txBody>
      </p:sp>
    </p:spTree>
    <p:extLst>
      <p:ext uri="{BB962C8B-B14F-4D97-AF65-F5344CB8AC3E}">
        <p14:creationId xmlns:p14="http://schemas.microsoft.com/office/powerpoint/2010/main" val="16976967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0795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Magnetic Field Homogeneity / Upgrade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Current Run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553200"/>
            <a:ext cx="59293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B6A256-02F2-D941-9DDC-074EA906A84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1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7B78D00F-E97E-1541-9E16-1D9225EC949F}" type="slidenum">
              <a:rPr lang="en-US" smtClean="0"/>
              <a:pPr algn="r">
                <a:defRPr/>
              </a:pPr>
              <a:t>25</a:t>
            </a:fld>
            <a:endParaRPr lang="en-US" dirty="0"/>
          </a:p>
        </p:txBody>
      </p:sp>
      <p:pic>
        <p:nvPicPr>
          <p:cNvPr id="49161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9600" y="2057400"/>
            <a:ext cx="4327525" cy="403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990600"/>
            <a:ext cx="6553200" cy="747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/>
              <a:t>Iron shims removes </a:t>
            </a:r>
            <a:r>
              <a:rPr lang="en-US" dirty="0" err="1"/>
              <a:t>quadrupole</a:t>
            </a:r>
            <a:r>
              <a:rPr lang="en-US" dirty="0"/>
              <a:t> asymmetries.</a:t>
            </a:r>
          </a:p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/>
              <a:t>Top hats adjustments change the effective  dipole moment</a:t>
            </a:r>
            <a:r>
              <a:rPr lang="en-US" dirty="0" smtClean="0"/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209800"/>
            <a:ext cx="4191000" cy="3074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" indent="-192024">
              <a:buSzPct val="82000"/>
              <a:buFont typeface="Wingdings" charset="2"/>
              <a:buChar char=""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>
                <a:solidFill>
                  <a:srgbClr val="000000"/>
                </a:solidFill>
              </a:rPr>
              <a:t>Surface correction coils and </a:t>
            </a:r>
            <a:r>
              <a:rPr lang="en-US" b="1" dirty="0">
                <a:solidFill>
                  <a:srgbClr val="000000"/>
                </a:solidFill>
              </a:rPr>
              <a:t>iron </a:t>
            </a:r>
            <a:r>
              <a:rPr lang="en-US" b="1" dirty="0" smtClean="0">
                <a:solidFill>
                  <a:srgbClr val="000000"/>
                </a:solidFill>
              </a:rPr>
              <a:t/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 smtClean="0">
                <a:solidFill>
                  <a:srgbClr val="000000"/>
                </a:solidFill>
              </a:rPr>
              <a:t>   foils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mr-IN" dirty="0">
                <a:solidFill>
                  <a:srgbClr val="000000"/>
                </a:solidFill>
              </a:rPr>
              <a:t>–</a:t>
            </a:r>
            <a:r>
              <a:rPr lang="en-US" dirty="0">
                <a:solidFill>
                  <a:srgbClr val="000000"/>
                </a:solidFill>
              </a:rPr>
              <a:t> field more uniform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>
                <a:solidFill>
                  <a:srgbClr val="000000"/>
                </a:solidFill>
              </a:rPr>
              <a:t>378 Fixed probes at 72 locations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  around </a:t>
            </a:r>
            <a:r>
              <a:rPr lang="en-US" dirty="0">
                <a:solidFill>
                  <a:srgbClr val="000000"/>
                </a:solidFill>
              </a:rPr>
              <a:t>the ring </a:t>
            </a:r>
          </a:p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>
                <a:solidFill>
                  <a:srgbClr val="000000"/>
                </a:solidFill>
              </a:rPr>
              <a:t>Trolley </a:t>
            </a:r>
            <a:r>
              <a:rPr lang="en-US" dirty="0" smtClean="0">
                <a:solidFill>
                  <a:srgbClr val="000000"/>
                </a:solidFill>
              </a:rPr>
              <a:t>calibrations</a:t>
            </a:r>
          </a:p>
          <a:p>
            <a:pPr marL="9144" indent="-192024">
              <a:buSzPct val="82000"/>
              <a:buFont typeface="Wingdings" charset="2"/>
              <a:buChar char=""/>
              <a:defRPr/>
            </a:pPr>
            <a:r>
              <a:rPr lang="en-US" dirty="0" smtClean="0">
                <a:solidFill>
                  <a:srgbClr val="000000"/>
                </a:solidFill>
              </a:rPr>
              <a:t>25</a:t>
            </a:r>
            <a:r>
              <a:rPr lang="en-US" dirty="0">
                <a:solidFill>
                  <a:srgbClr val="000000"/>
                </a:solidFill>
              </a:rPr>
              <a:t>+ trolley run for  better field </a:t>
            </a:r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   mapping</a:t>
            </a:r>
            <a:endParaRPr lang="en-US" dirty="0">
              <a:solidFill>
                <a:srgbClr val="000000"/>
              </a:solidFill>
            </a:endParaRPr>
          </a:p>
          <a:p>
            <a:pPr marL="91440" indent="-192024">
              <a:buSzPct val="82000"/>
              <a:buFont typeface="Wingdings" charset="2"/>
              <a:buChar char=""/>
              <a:defRPr/>
            </a:pPr>
            <a:r>
              <a:rPr lang="en-US" dirty="0" smtClean="0">
                <a:solidFill>
                  <a:srgbClr val="000000"/>
                </a:solidFill>
              </a:rPr>
              <a:t>Field </a:t>
            </a:r>
            <a:r>
              <a:rPr lang="en-US" dirty="0">
                <a:solidFill>
                  <a:srgbClr val="000000"/>
                </a:solidFill>
              </a:rPr>
              <a:t>stabilized to   </a:t>
            </a:r>
            <a:r>
              <a:rPr lang="en-US" u="sng" dirty="0">
                <a:solidFill>
                  <a:srgbClr val="000000"/>
                </a:solidFill>
              </a:rPr>
              <a:t>+</a:t>
            </a:r>
            <a:r>
              <a:rPr lang="en-US" dirty="0">
                <a:solidFill>
                  <a:srgbClr val="000000"/>
                </a:solidFill>
              </a:rPr>
              <a:t> 21 ppb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10795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Magnetic Field Homogeneity / Upgrade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Current Run 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553200"/>
            <a:ext cx="59293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3B6A256-02F2-D941-9DDC-074EA906A84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1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7B78D00F-E97E-1541-9E16-1D9225EC949F}" type="slidenum">
              <a:rPr lang="en-US" smtClean="0"/>
              <a:pPr algn="r">
                <a:defRPr/>
              </a:pPr>
              <a:t>26</a:t>
            </a:fld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3352800"/>
            <a:ext cx="9144000" cy="2971800"/>
            <a:chOff x="0" y="3733800"/>
            <a:chExt cx="9144000" cy="2590800"/>
          </a:xfrm>
        </p:grpSpPr>
        <p:grpSp>
          <p:nvGrpSpPr>
            <p:cNvPr id="20" name="Group 19"/>
            <p:cNvGrpSpPr/>
            <p:nvPr/>
          </p:nvGrpSpPr>
          <p:grpSpPr>
            <a:xfrm>
              <a:off x="0" y="3733800"/>
              <a:ext cx="9144000" cy="2590800"/>
              <a:chOff x="-152400" y="3408143"/>
              <a:chExt cx="9144000" cy="2590800"/>
            </a:xfrm>
          </p:grpSpPr>
          <p:pic>
            <p:nvPicPr>
              <p:cNvPr id="23" name="Picture 7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-152400" y="3505200"/>
                <a:ext cx="9144000" cy="2493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TextBox 3"/>
              <p:cNvSpPr txBox="1">
                <a:spLocks noChangeArrowheads="1"/>
              </p:cNvSpPr>
              <p:nvPr/>
            </p:nvSpPr>
            <p:spPr bwMode="auto">
              <a:xfrm>
                <a:off x="2743200" y="3408143"/>
                <a:ext cx="1506538" cy="503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Goal 50 ppm</a:t>
                </a:r>
              </a:p>
            </p:txBody>
          </p:sp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4267200" y="3657600"/>
                <a:ext cx="914400" cy="92202"/>
              </a:xfrm>
              <a:prstGeom prst="rect">
                <a:avLst/>
              </a:prstGeom>
              <a:solidFill>
                <a:srgbClr val="00B8FF">
                  <a:alpha val="2588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" name="Rectangle 1"/>
            <p:cNvSpPr>
              <a:spLocks noChangeArrowheads="1"/>
            </p:cNvSpPr>
            <p:nvPr/>
          </p:nvSpPr>
          <p:spPr bwMode="auto">
            <a:xfrm>
              <a:off x="746125" y="4948238"/>
              <a:ext cx="7955280" cy="80962"/>
            </a:xfrm>
            <a:prstGeom prst="rect">
              <a:avLst/>
            </a:prstGeom>
            <a:solidFill>
              <a:srgbClr val="00B8FF">
                <a:alpha val="2588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5"/>
          <p:cNvGrpSpPr>
            <a:grpSpLocks/>
          </p:cNvGrpSpPr>
          <p:nvPr/>
        </p:nvGrpSpPr>
        <p:grpSpPr bwMode="auto">
          <a:xfrm>
            <a:off x="4165600" y="609600"/>
            <a:ext cx="4826000" cy="3048000"/>
            <a:chOff x="4572000" y="1295400"/>
            <a:chExt cx="4419600" cy="2665298"/>
          </a:xfrm>
        </p:grpSpPr>
        <p:pic>
          <p:nvPicPr>
            <p:cNvPr id="27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1295400"/>
              <a:ext cx="4332648" cy="246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4216" y="2819400"/>
              <a:ext cx="1217384" cy="1141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Rectangle 16"/>
          <p:cNvSpPr/>
          <p:nvPr/>
        </p:nvSpPr>
        <p:spPr>
          <a:xfrm>
            <a:off x="533400" y="1066800"/>
            <a:ext cx="3505200" cy="1080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2000"/>
              <a:defRPr/>
            </a:pPr>
            <a:r>
              <a:rPr lang="en-US" dirty="0" smtClean="0">
                <a:solidFill>
                  <a:srgbClr val="000000"/>
                </a:solidFill>
              </a:rPr>
              <a:t>Result of </a:t>
            </a:r>
            <a:r>
              <a:rPr lang="en-US" b="1" dirty="0" smtClean="0">
                <a:solidFill>
                  <a:srgbClr val="000000"/>
                </a:solidFill>
              </a:rPr>
              <a:t>iron foils</a:t>
            </a:r>
            <a:r>
              <a:rPr lang="en-US" dirty="0" smtClean="0">
                <a:solidFill>
                  <a:srgbClr val="000000"/>
                </a:solidFill>
              </a:rPr>
              <a:t> laminations, top hats, shimming etc. from the current run 1 data.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5239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trento_1.png"/>
          <p:cNvPicPr>
            <a:picLocks noChangeAspect="1"/>
          </p:cNvPicPr>
          <p:nvPr/>
        </p:nvPicPr>
        <p:blipFill>
          <a:blip r:embed="rId3">
            <a:alphaModFix am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Picture 1"/>
          <p:cNvSpPr>
            <a:spLocks noChangeAspect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4038600"/>
            <a:ext cx="91281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088"/>
              </a:spcBef>
              <a:defRPr/>
            </a:pP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MEASUREMENTS AND SYSTEMATICS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212A12-BAB0-E348-8CAA-DEF344BEE64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BF36B3-D365-ED4D-BFFC-37CA3345308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77000"/>
            <a:ext cx="5853113" cy="277813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79CB6584-B975-AB44-9315-724786996F64}" type="slidenum">
              <a:rPr lang="en-US" smtClean="0"/>
              <a:pPr algn="r">
                <a:defRPr/>
              </a:pPr>
              <a:t>28</a:t>
            </a:fld>
            <a:endParaRPr lang="en-US" dirty="0"/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-76200"/>
            <a:ext cx="8685213" cy="639763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Current run brief analysis status</a:t>
            </a:r>
          </a:p>
        </p:txBody>
      </p:sp>
      <p:pic>
        <p:nvPicPr>
          <p:cNvPr id="59399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29200" y="4559300"/>
            <a:ext cx="360951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9"/>
          <p:cNvSpPr txBox="1">
            <a:spLocks noChangeArrowheads="1"/>
          </p:cNvSpPr>
          <p:nvPr/>
        </p:nvSpPr>
        <p:spPr bwMode="auto">
          <a:xfrm>
            <a:off x="990601" y="609600"/>
            <a:ext cx="8153400" cy="2002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342900" indent="-342900" eaLnBrk="1">
              <a:buFont typeface="Wingdings" charset="2"/>
              <a:buChar char=""/>
            </a:pPr>
            <a:r>
              <a:rPr lang="en-US" sz="2000" dirty="0" smtClean="0"/>
              <a:t>Several analysis </a:t>
            </a:r>
            <a:r>
              <a:rPr lang="en-US" sz="2000" dirty="0"/>
              <a:t>using various method and at various places. </a:t>
            </a:r>
            <a:endParaRPr lang="en-US" sz="2000" dirty="0" smtClean="0"/>
          </a:p>
          <a:p>
            <a:pPr marL="342900" indent="-342900" eaLnBrk="1">
              <a:buFont typeface="Wingdings" charset="2"/>
              <a:buChar char=""/>
            </a:pPr>
            <a:r>
              <a:rPr lang="en-US" sz="2000" dirty="0" smtClean="0"/>
              <a:t>Blind the analysis with an offset (in clock frequencies and data)</a:t>
            </a:r>
            <a:endParaRPr lang="en-US" sz="2000" dirty="0"/>
          </a:p>
          <a:p>
            <a:pPr marL="342900" indent="-342900" eaLnBrk="1">
              <a:buFont typeface="Wingdings" charset="2"/>
              <a:buChar char=""/>
            </a:pPr>
            <a:r>
              <a:rPr lang="en-US" sz="2000" dirty="0"/>
              <a:t>Fitted the wiggle plot with T-method </a:t>
            </a:r>
            <a:r>
              <a:rPr lang="en-US" sz="2000" dirty="0" smtClean="0"/>
              <a:t>(distribution of decay e</a:t>
            </a:r>
            <a:r>
              <a:rPr lang="en-US" dirty="0" smtClean="0"/>
              <a:t>+</a:t>
            </a:r>
            <a:r>
              <a:rPr lang="en-US" sz="2000" dirty="0"/>
              <a:t> </a:t>
            </a:r>
            <a:r>
              <a:rPr lang="en-US" sz="2000" dirty="0" smtClean="0"/>
              <a:t>with time [T-</a:t>
            </a:r>
            <a:r>
              <a:rPr lang="en-US" sz="2000" dirty="0" err="1" smtClean="0"/>
              <a:t>mehtod</a:t>
            </a:r>
            <a:r>
              <a:rPr lang="en-US" sz="2000" dirty="0" smtClean="0"/>
              <a:t>] above a threshold frequency). </a:t>
            </a:r>
            <a:endParaRPr lang="en-US" sz="2000" dirty="0"/>
          </a:p>
          <a:p>
            <a:pPr marL="342900" indent="-342900" eaLnBrk="1">
              <a:buFont typeface="Wingdings" charset="2"/>
              <a:buChar char=""/>
            </a:pPr>
            <a:r>
              <a:rPr lang="en-US" sz="2000" dirty="0"/>
              <a:t>Residues due to CBO (or other effects)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876800" y="2578100"/>
            <a:ext cx="4092575" cy="1693678"/>
            <a:chOff x="4822825" y="3076759"/>
            <a:chExt cx="4092575" cy="1693678"/>
          </a:xfrm>
        </p:grpSpPr>
        <p:pic>
          <p:nvPicPr>
            <p:cNvPr id="59398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22825" y="3076759"/>
              <a:ext cx="4092575" cy="169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04" name="TextBox 12"/>
            <p:cNvSpPr txBox="1">
              <a:spLocks noChangeArrowheads="1"/>
            </p:cNvSpPr>
            <p:nvPr/>
          </p:nvSpPr>
          <p:spPr bwMode="auto">
            <a:xfrm>
              <a:off x="7458075" y="3200400"/>
              <a:ext cx="1457325" cy="602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  <a:latin typeface="Bangla MN" charset="0"/>
                </a:rPr>
                <a:t>Plot of </a:t>
              </a:r>
              <a:r>
                <a:rPr lang="en-US" sz="1400" dirty="0" smtClean="0">
                  <a:solidFill>
                    <a:srgbClr val="FF0000"/>
                  </a:solidFill>
                  <a:latin typeface="Bangla MN" charset="0"/>
                </a:rPr>
                <a:t>residuals</a:t>
              </a:r>
              <a:endParaRPr lang="en-US" sz="1400" baseline="30000" dirty="0">
                <a:solidFill>
                  <a:srgbClr val="FF0000"/>
                </a:solidFill>
                <a:latin typeface="Bangla MN" charset="0"/>
              </a:endParaRPr>
            </a:p>
          </p:txBody>
        </p:sp>
      </p:grpSp>
      <p:pic>
        <p:nvPicPr>
          <p:cNvPr id="1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490397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81000" y="3276600"/>
            <a:ext cx="4495800" cy="2844800"/>
            <a:chOff x="609600" y="3733800"/>
            <a:chExt cx="4495800" cy="2844800"/>
          </a:xfrm>
        </p:grpSpPr>
        <p:grpSp>
          <p:nvGrpSpPr>
            <p:cNvPr id="23" name="Group 22"/>
            <p:cNvGrpSpPr/>
            <p:nvPr/>
          </p:nvGrpSpPr>
          <p:grpSpPr>
            <a:xfrm>
              <a:off x="609600" y="3733800"/>
              <a:ext cx="4495800" cy="2844800"/>
              <a:chOff x="609600" y="3733800"/>
              <a:chExt cx="4495800" cy="2844800"/>
            </a:xfrm>
          </p:grpSpPr>
          <p:pic>
            <p:nvPicPr>
              <p:cNvPr id="25" name="Immagine 6" descr="extrapolation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3733800"/>
                <a:ext cx="4038600" cy="284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CasellaDiTesto 10"/>
              <p:cNvSpPr txBox="1">
                <a:spLocks noChangeArrowheads="1"/>
              </p:cNvSpPr>
              <p:nvPr/>
            </p:nvSpPr>
            <p:spPr bwMode="auto">
              <a:xfrm>
                <a:off x="3581400" y="4729163"/>
                <a:ext cx="1447800" cy="528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200">
                    <a:solidFill>
                      <a:srgbClr val="FF0000"/>
                    </a:solidFill>
                  </a:rPr>
                  <a:t>TDR rate of  positrons/fill</a:t>
                </a:r>
              </a:p>
            </p:txBody>
          </p:sp>
          <p:sp>
            <p:nvSpPr>
              <p:cNvPr id="27" name="CasellaDiTesto 12"/>
              <p:cNvSpPr txBox="1"/>
              <p:nvPr/>
            </p:nvSpPr>
            <p:spPr>
              <a:xfrm>
                <a:off x="1530350" y="5257800"/>
                <a:ext cx="3575050" cy="9731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					Run3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			                                                	    Run2</a:t>
                </a:r>
              </a:p>
              <a:p>
                <a:pPr>
                  <a:defRPr/>
                </a:pPr>
                <a:r>
                  <a:rPr lang="en-US" sz="1200" dirty="0">
                    <a:solidFill>
                      <a:schemeClr val="accent6">
                        <a:lumMod val="50000"/>
                      </a:schemeClr>
                    </a:solidFill>
                  </a:rPr>
                  <a:t>Run1</a:t>
                </a:r>
              </a:p>
            </p:txBody>
          </p:sp>
        </p:grpSp>
        <p:sp>
          <p:nvSpPr>
            <p:cNvPr id="24" name="CasellaDiTesto 7"/>
            <p:cNvSpPr txBox="1">
              <a:spLocks noChangeArrowheads="1"/>
            </p:cNvSpPr>
            <p:nvPr/>
          </p:nvSpPr>
          <p:spPr bwMode="auto">
            <a:xfrm>
              <a:off x="2794000" y="5410200"/>
              <a:ext cx="1301750" cy="60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FF"/>
                  </a:solidFill>
                </a:rPr>
                <a:t>current rate of </a:t>
              </a:r>
            </a:p>
            <a:p>
              <a:r>
                <a:rPr lang="en-US" sz="1400">
                  <a:solidFill>
                    <a:srgbClr val="0000FF"/>
                  </a:solidFill>
                </a:rPr>
                <a:t>positrons/fill</a:t>
              </a: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DBF36B3-D365-ED4D-BFFC-37CA3345308D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" y="6477000"/>
            <a:ext cx="5853113" cy="277813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8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2E841EB-51F2-7E42-83CB-27E1DEFB3562}" type="slidenum">
              <a:rPr lang="en-US" smtClean="0"/>
              <a:pPr algn="r">
                <a:defRPr/>
              </a:pPr>
              <a:t>29</a:t>
            </a:fld>
            <a:endParaRPr lang="en-US" dirty="0"/>
          </a:p>
        </p:txBody>
      </p:sp>
      <p:sp>
        <p:nvSpPr>
          <p:cNvPr id="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28600"/>
            <a:ext cx="8685213" cy="639763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Summary and Outlook</a:t>
            </a:r>
          </a:p>
        </p:txBody>
      </p:sp>
      <p:sp>
        <p:nvSpPr>
          <p:cNvPr id="60426" name="TextBox 1"/>
          <p:cNvSpPr txBox="1">
            <a:spLocks noChangeArrowheads="1"/>
          </p:cNvSpPr>
          <p:nvPr/>
        </p:nvSpPr>
        <p:spPr bwMode="auto">
          <a:xfrm>
            <a:off x="381000" y="593431"/>
            <a:ext cx="8382000" cy="230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>
              <a:buFont typeface="Wingdings" charset="2"/>
              <a:buChar char=""/>
            </a:pPr>
            <a:r>
              <a:rPr lang="en-US" sz="1800" dirty="0" smtClean="0"/>
              <a:t>Systematic and performance improvements compared to BNL E821.</a:t>
            </a:r>
          </a:p>
          <a:p>
            <a:pPr eaLnBrk="1">
              <a:buFont typeface="Wingdings" charset="2"/>
              <a:buChar char=""/>
            </a:pPr>
            <a:r>
              <a:rPr lang="en-US" sz="1800" dirty="0" smtClean="0"/>
              <a:t>Accumulated statistics 2.3 times BNL experiment and after quality cuts / reconstruction of data approx. = BNL.</a:t>
            </a:r>
          </a:p>
          <a:p>
            <a:pPr eaLnBrk="1">
              <a:buFont typeface="Wingdings" charset="2"/>
              <a:buChar char=""/>
            </a:pPr>
            <a:r>
              <a:rPr lang="en-US" sz="1800" dirty="0" smtClean="0"/>
              <a:t>Improve by 2020 to 140 ppb in the measurement of   a</a:t>
            </a:r>
            <a:r>
              <a:rPr lang="en-US" sz="1800" baseline="-25000" dirty="0" smtClean="0">
                <a:latin typeface="Symbol" charset="0"/>
                <a:cs typeface="Symbol" charset="0"/>
              </a:rPr>
              <a:t>m.</a:t>
            </a:r>
          </a:p>
          <a:p>
            <a:pPr eaLnBrk="1">
              <a:buFont typeface="Wingdings" charset="2"/>
              <a:buChar char=""/>
            </a:pPr>
            <a:r>
              <a:rPr lang="en-US" sz="1800" dirty="0" smtClean="0"/>
              <a:t>If the previous measure value of a</a:t>
            </a:r>
            <a:r>
              <a:rPr lang="en-US" sz="1800" baseline="-25000" dirty="0" smtClean="0">
                <a:latin typeface="Symbol" charset="0"/>
                <a:cs typeface="Symbol" charset="0"/>
              </a:rPr>
              <a:t>m</a:t>
            </a:r>
            <a:r>
              <a:rPr lang="en-US" sz="1800" dirty="0" smtClean="0">
                <a:latin typeface="Symbol" charset="0"/>
                <a:cs typeface="Symbol" charset="0"/>
              </a:rPr>
              <a:t> </a:t>
            </a:r>
            <a:r>
              <a:rPr lang="en-US" sz="1800" dirty="0" smtClean="0">
                <a:cs typeface="Arial" charset="0"/>
              </a:rPr>
              <a:t>is correct, then we can have 7</a:t>
            </a:r>
            <a:r>
              <a:rPr lang="en-US" sz="1800" dirty="0" smtClean="0">
                <a:latin typeface="Symbol" charset="0"/>
                <a:cs typeface="Symbol" charset="0"/>
              </a:rPr>
              <a:t>s</a:t>
            </a:r>
            <a:r>
              <a:rPr lang="en-US" sz="1800" dirty="0" smtClean="0">
                <a:cs typeface="Arial" charset="0"/>
              </a:rPr>
              <a:t> discrepancy from SM  </a:t>
            </a:r>
            <a:endParaRPr lang="en-US" sz="1800" baseline="-25000" dirty="0" smtClean="0">
              <a:cs typeface="Arial" charset="0"/>
            </a:endParaRPr>
          </a:p>
          <a:p>
            <a:pPr eaLnBrk="1">
              <a:buFont typeface="Wingdings" charset="2"/>
              <a:buChar char=""/>
            </a:pPr>
            <a:endParaRPr lang="en-US" sz="1800" baseline="-25000" dirty="0">
              <a:latin typeface="Symbol" charset="0"/>
              <a:cs typeface="Symbol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67275" y="3276600"/>
            <a:ext cx="4276725" cy="2971800"/>
            <a:chOff x="4867275" y="838200"/>
            <a:chExt cx="4276725" cy="2971800"/>
          </a:xfrm>
        </p:grpSpPr>
        <p:pic>
          <p:nvPicPr>
            <p:cNvPr id="1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275" y="838200"/>
              <a:ext cx="4276725" cy="297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 bwMode="auto">
            <a:xfrm flipH="1">
              <a:off x="6400800" y="2258568"/>
              <a:ext cx="2133600" cy="0"/>
            </a:xfrm>
            <a:prstGeom prst="line">
              <a:avLst/>
            </a:prstGeom>
            <a:solidFill>
              <a:srgbClr val="00B8FF"/>
            </a:solid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3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6200" y="-152400"/>
            <a:ext cx="9296400" cy="708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19" name="Text Box 7"/>
          <p:cNvSpPr txBox="1">
            <a:spLocks noChangeArrowheads="1"/>
          </p:cNvSpPr>
          <p:nvPr/>
        </p:nvSpPr>
        <p:spPr bwMode="auto">
          <a:xfrm>
            <a:off x="-609600" y="3746500"/>
            <a:ext cx="10363200" cy="242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ctr" hangingPunct="1">
              <a:lnSpc>
                <a:spcPct val="100000"/>
              </a:lnSpc>
              <a:spcBef>
                <a:spcPts val="108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 sz="5400" b="1">
                <a:solidFill>
                  <a:srgbClr val="0F2D62"/>
                </a:solidFill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cs typeface="Noto Sans CJK SC Regular" charset="0"/>
              </a:defRPr>
            </a:lvl9pPr>
          </a:lstStyle>
          <a:p>
            <a:r>
              <a:rPr lang="en-US" sz="4800" dirty="0"/>
              <a:t>THEORETICAL BACKGROUND AND BASIC TECHNIQUE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E754241-204E-CC47-B8E4-DD23C48A9324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8AD52A-B861-414B-ADD5-1E6F6096003C}" type="slidenum">
              <a:rPr lang="en-US" smtClean="0"/>
              <a:pPr>
                <a:defRPr/>
              </a:pPr>
              <a:t>3</a:t>
            </a:fld>
            <a:r>
              <a:rPr lang="en-US" smtClean="0"/>
              <a:t>/32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1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1649" b="116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94300" y="4573588"/>
            <a:ext cx="8686800" cy="64135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4000" b="1" dirty="0" smtClean="0">
                <a:solidFill>
                  <a:schemeClr val="tx1"/>
                </a:solidFill>
                <a:latin typeface="Arial" charset="0"/>
              </a:rPr>
              <a:t>Thank You!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553200"/>
            <a:ext cx="6172200" cy="3048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B97D11F-816F-2D4C-A7C6-53767DB011B3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5532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115E4B95-4374-4042-8A78-B69C7ED45CA2}" type="slidenum">
              <a:rPr lang="en-US" smtClean="0"/>
              <a:pPr algn="r"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3048000"/>
            <a:ext cx="8685212" cy="639763"/>
          </a:xfrm>
        </p:spPr>
        <p:txBody>
          <a:bodyPr/>
          <a:lstStyle/>
          <a:p>
            <a:pPr algn="ctr">
              <a:defRPr/>
            </a:pPr>
            <a:r>
              <a:rPr lang="en-US" sz="7200" dirty="0" smtClean="0"/>
              <a:t>Backup </a:t>
            </a:r>
            <a:endParaRPr lang="en-US" sz="7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AB6B13-466B-0646-8DCF-5B741D66F684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AB6B13-466B-0646-8DCF-5B741D66F684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Feynman diagrams for two loop calculations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0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3AB6B13-466B-0646-8DCF-5B741D66F684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Feynman diagrams for three loop calculations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9144000" cy="487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1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664" y="76200"/>
            <a:ext cx="9104336" cy="71352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ea typeface="Arial Unicode MS" pitchFamily="34" charset="-128"/>
                <a:cs typeface="Arial Unicode MS" pitchFamily="34" charset="-128"/>
              </a:rPr>
              <a:t>The Fundamental Experimental Principle</a:t>
            </a:r>
            <a:endParaRPr lang="en-US" sz="3600" b="1" dirty="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498" y="2692909"/>
            <a:ext cx="7742662" cy="125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6784" y="4309143"/>
            <a:ext cx="2877216" cy="43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6791327" y="3583011"/>
            <a:ext cx="110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EDM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53235" y="3656171"/>
            <a:ext cx="1878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Magic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ymbol" panose="05050102010706020507" pitchFamily="18" charset="2"/>
                <a:ea typeface="ＭＳ Ｐゴシック" pitchFamily="34" charset="-128"/>
                <a:cs typeface="+mn-cs"/>
              </a:rPr>
              <a:t>g~29.3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Symbol" panose="05050102010706020507" pitchFamily="18" charset="2"/>
              <a:ea typeface="ＭＳ Ｐゴシック" pitchFamily="34" charset="-128"/>
              <a:cs typeface="+mn-cs"/>
            </a:endParaRPr>
          </a:p>
        </p:txBody>
      </p:sp>
      <p:cxnSp>
        <p:nvCxnSpPr>
          <p:cNvPr id="41" name="Straight Arrow Connector 40"/>
          <p:cNvCxnSpPr/>
          <p:nvPr/>
        </p:nvCxnSpPr>
        <p:spPr bwMode="auto">
          <a:xfrm flipV="1">
            <a:off x="3364478" y="2717541"/>
            <a:ext cx="1631889" cy="120936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flipV="1">
            <a:off x="6254759" y="2644381"/>
            <a:ext cx="1631889" cy="1209363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rgbClr val="8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itle 1"/>
          <p:cNvSpPr txBox="1">
            <a:spLocks/>
          </p:cNvSpPr>
          <p:nvPr/>
        </p:nvSpPr>
        <p:spPr bwMode="auto">
          <a:xfrm>
            <a:off x="378847" y="1165153"/>
            <a:ext cx="8458200" cy="96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A more complete calculation which includes the effects of the focusing electrostatic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field as well as a possible muon Electric Dipole Moment (EDM) 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0236" y="3543082"/>
            <a:ext cx="2349352" cy="766061"/>
            <a:chOff x="770236" y="5103864"/>
            <a:chExt cx="2349352" cy="766061"/>
          </a:xfrm>
        </p:grpSpPr>
        <p:sp>
          <p:nvSpPr>
            <p:cNvPr id="6" name="Up Arrow 5"/>
            <p:cNvSpPr/>
            <p:nvPr/>
          </p:nvSpPr>
          <p:spPr>
            <a:xfrm>
              <a:off x="2702744" y="5103864"/>
              <a:ext cx="343677" cy="700035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Up Arrow 47"/>
            <p:cNvSpPr/>
            <p:nvPr/>
          </p:nvSpPr>
          <p:spPr>
            <a:xfrm>
              <a:off x="770236" y="5103864"/>
              <a:ext cx="343677" cy="700035"/>
            </a:xfrm>
            <a:prstGeom prst="up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37953" y="5500593"/>
              <a:ext cx="2081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Measure these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9200" y="2532875"/>
            <a:ext cx="1525275" cy="600974"/>
            <a:chOff x="1219200" y="4093657"/>
            <a:chExt cx="1525275" cy="600974"/>
          </a:xfrm>
        </p:grpSpPr>
        <p:sp>
          <p:nvSpPr>
            <p:cNvPr id="49" name="Up Arrow 48"/>
            <p:cNvSpPr/>
            <p:nvPr/>
          </p:nvSpPr>
          <p:spPr>
            <a:xfrm flipV="1">
              <a:off x="2400798" y="4172338"/>
              <a:ext cx="343677" cy="522293"/>
            </a:xfrm>
            <a:prstGeom prst="upArrow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19200" y="4093657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Get a</a:t>
              </a:r>
              <a:r>
                <a:rPr kumimoji="0" lang="en-US" sz="1800" b="1" i="0" u="none" strike="noStrike" kern="1200" cap="none" spc="0" normalizeH="0" baseline="-25000" noProof="0" dirty="0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Symbol" panose="05050102010706020507" pitchFamily="18" charset="2"/>
                  <a:ea typeface="+mn-ea"/>
                  <a:cs typeface="+mn-cs"/>
                </a:rPr>
                <a:t>m</a:t>
              </a:r>
              <a:endParaRPr kumimoji="0" lang="en-US" sz="1800" b="1" i="0" u="none" strike="noStrike" kern="1200" cap="none" spc="0" normalizeH="0" baseline="-2500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Symbol" panose="05050102010706020507" pitchFamily="18" charset="2"/>
                <a:ea typeface="+mn-ea"/>
                <a:cs typeface="+mn-cs"/>
              </a:endParaRPr>
            </a:p>
          </p:txBody>
        </p:sp>
      </p:grpSp>
      <p:sp>
        <p:nvSpPr>
          <p:cNvPr id="50" name="Title 1"/>
          <p:cNvSpPr txBox="1">
            <a:spLocks/>
          </p:cNvSpPr>
          <p:nvPr/>
        </p:nvSpPr>
        <p:spPr bwMode="auto">
          <a:xfrm>
            <a:off x="531247" y="4874413"/>
            <a:ext cx="8458200" cy="130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The magnetic field </a:t>
            </a:r>
            <a:r>
              <a:rPr lang="en-US" sz="2400" b="1" i="1" kern="0" noProof="0" dirty="0" smtClean="0">
                <a:solidFill>
                  <a:srgbClr val="000000"/>
                </a:solidFill>
                <a:latin typeface="Arial"/>
              </a:rPr>
              <a:t>B </a:t>
            </a:r>
            <a:r>
              <a:rPr lang="en-US" sz="2400" kern="0" noProof="0" dirty="0" smtClean="0">
                <a:solidFill>
                  <a:srgbClr val="000000"/>
                </a:solidFill>
                <a:latin typeface="Arial"/>
              </a:rPr>
              <a:t>is measured in terms of the </a:t>
            </a:r>
            <a:r>
              <a:rPr lang="en-US" sz="2400" i="1" kern="0" noProof="0" dirty="0" smtClean="0">
                <a:solidFill>
                  <a:srgbClr val="000000"/>
                </a:solidFill>
                <a:latin typeface="Arial"/>
              </a:rPr>
              <a:t>Larmor frequency of a free proton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400" kern="0" noProof="0" dirty="0">
                <a:solidFill>
                  <a:srgbClr val="000000"/>
                </a:solidFill>
                <a:latin typeface="Arial"/>
              </a:rPr>
              <a:t>A possible EDM would result in a </a:t>
            </a:r>
            <a:r>
              <a:rPr lang="en-US" sz="2400" i="1" kern="0" noProof="0" dirty="0">
                <a:solidFill>
                  <a:srgbClr val="000000"/>
                </a:solidFill>
                <a:latin typeface="Arial"/>
              </a:rPr>
              <a:t>out of plane </a:t>
            </a:r>
            <a:r>
              <a:rPr lang="en-US" sz="2400" kern="0" noProof="0" dirty="0">
                <a:solidFill>
                  <a:srgbClr val="000000"/>
                </a:solidFill>
                <a:latin typeface="Arial"/>
              </a:rPr>
              <a:t>precession term</a:t>
            </a:r>
            <a:endParaRPr kumimoji="0" lang="en-US" sz="2400" b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524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228600"/>
            <a:ext cx="8915400" cy="83820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More about cyclotron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electric field for focusing </a:t>
            </a:r>
            <a:r>
              <a:rPr lang="mr-IN" b="1" dirty="0" smtClean="0">
                <a:latin typeface="Arial" charset="0"/>
              </a:rPr>
              <a:t>–</a:t>
            </a:r>
            <a:r>
              <a:rPr lang="en-US" b="1" dirty="0" smtClean="0">
                <a:latin typeface="Arial" charset="0"/>
              </a:rPr>
              <a:t> why?</a:t>
            </a:r>
            <a:endParaRPr lang="en-US" b="1" dirty="0">
              <a:latin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38200" y="6515100"/>
            <a:ext cx="5843588" cy="342900"/>
          </a:xfrm>
        </p:spPr>
        <p:txBody>
          <a:bodyPr/>
          <a:lstStyle/>
          <a:p>
            <a:pPr>
              <a:defRPr/>
            </a:pPr>
            <a:r>
              <a:rPr lang="en-US" dirty="0"/>
              <a:t>ICNFP 2018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70CA461-7BEB-C843-94BE-723F84AE2F12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AE3AB06A-34D1-0D45-9279-944B7E7F9BC5}" type="slidenum">
              <a:rPr lang="en-US" smtClean="0"/>
              <a:pPr algn="r">
                <a:defRPr/>
              </a:pPr>
              <a:t>35</a:t>
            </a:fld>
            <a:endParaRPr lang="en-US" dirty="0"/>
          </a:p>
        </p:txBody>
      </p:sp>
      <p:pic>
        <p:nvPicPr>
          <p:cNvPr id="25" name="Picture 24" descr="Screen Shot 2018-07-07 at 9.14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399" y="2362200"/>
            <a:ext cx="9169400" cy="13716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2001" y="1143000"/>
            <a:ext cx="8382000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 and </a:t>
            </a:r>
            <a:r>
              <a:rPr lang="en-US" sz="2000" dirty="0" smtClean="0">
                <a:latin typeface="Symbol" charset="2"/>
                <a:cs typeface="Symbol" charset="2"/>
              </a:rPr>
              <a:t>b</a:t>
            </a:r>
            <a:r>
              <a:rPr lang="en-US" sz="2000" dirty="0" smtClean="0"/>
              <a:t> should be perpendicular for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term to vanish. </a:t>
            </a:r>
          </a:p>
          <a:p>
            <a:r>
              <a:rPr lang="en-US" sz="2000" dirty="0" smtClean="0"/>
              <a:t>Thus, use quads to vertically focus beam and keep </a:t>
            </a:r>
            <a:r>
              <a:rPr lang="en-US" sz="2000" dirty="0" err="1" smtClean="0"/>
              <a:t>muon</a:t>
            </a:r>
            <a:r>
              <a:rPr lang="en-US" sz="2000" dirty="0" smtClean="0"/>
              <a:t> p parallel to cyclotron momentum.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400" y="3962400"/>
            <a:ext cx="8077200" cy="192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But the beam itself oscillates </a:t>
            </a:r>
            <a:r>
              <a:rPr lang="mr-IN" sz="2000" dirty="0" smtClean="0"/>
              <a:t>–</a:t>
            </a:r>
            <a:r>
              <a:rPr lang="en-US" sz="2000" dirty="0" smtClean="0"/>
              <a:t> CBO (coherent </a:t>
            </a:r>
            <a:r>
              <a:rPr lang="en-US" sz="2000" dirty="0" err="1" smtClean="0"/>
              <a:t>betatron</a:t>
            </a:r>
            <a:r>
              <a:rPr lang="en-US" sz="2000" dirty="0" smtClean="0"/>
              <a:t> oscillation) due to the slightly anomalies in focusing and cyclotron frequency itself. Horizontal component </a:t>
            </a:r>
            <a:r>
              <a:rPr lang="mr-IN" sz="2000" dirty="0" smtClean="0"/>
              <a:t>–</a:t>
            </a:r>
            <a:r>
              <a:rPr lang="en-US" sz="2000" dirty="0" smtClean="0"/>
              <a:t> is CBO and vertical is VM. These effects detected using fiber harps and reconstructing tracks  away from the central orbit using straw trackers.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93008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03188"/>
            <a:ext cx="8686800" cy="641350"/>
          </a:xfrm>
        </p:spPr>
        <p:txBody>
          <a:bodyPr tIns="6096" anchor="ctr"/>
          <a:lstStyle/>
          <a:p>
            <a:pPr algn="ctr" eaLnBrk="1" hangingPunct="1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/>
              <a:t>Systematics in </a:t>
            </a:r>
            <a:r>
              <a:rPr lang="en-US" b="1" dirty="0" err="1" smtClean="0">
                <a:latin typeface="Symbol" charset="2"/>
                <a:cs typeface="Symbol" charset="2"/>
              </a:rPr>
              <a:t>w</a:t>
            </a:r>
            <a:r>
              <a:rPr lang="en-US" b="1" baseline="-25000" dirty="0" err="1" smtClean="0"/>
              <a:t>a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b="1" dirty="0"/>
              <a:t>A</a:t>
            </a:r>
            <a:r>
              <a:rPr lang="en-US" b="1" dirty="0" smtClean="0"/>
              <a:t>ccomplish these improvements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96050"/>
            <a:ext cx="5767388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ADAFDFD-1EAB-B644-A1E0-9B491592364A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2" name="Slide Number Placeholder 7"/>
          <p:cNvSpPr txBox="1">
            <a:spLocks/>
          </p:cNvSpPr>
          <p:nvPr/>
        </p:nvSpPr>
        <p:spPr bwMode="auto">
          <a:xfrm>
            <a:off x="8153400" y="64770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C31AF74E-5900-244F-B97C-0432F8697B0B}" type="slidenum">
              <a:rPr lang="en-US" smtClean="0"/>
              <a:pPr algn="r">
                <a:defRPr/>
              </a:pPr>
              <a:t>36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0" y="1295400"/>
          <a:ext cx="8686800" cy="3302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58788"/>
                <a:gridCol w="67280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Error Source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Improvement Plan for E989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Gain Changes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Better </a:t>
                      </a:r>
                      <a:r>
                        <a:rPr lang="en-US" b="1" dirty="0" smtClean="0"/>
                        <a:t>laser calibration</a:t>
                      </a:r>
                      <a:r>
                        <a:rPr lang="en-US" dirty="0" smtClean="0"/>
                        <a:t>; low-energy threshold; temperature stability; eliminate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hadronic</a:t>
                      </a:r>
                      <a:r>
                        <a:rPr lang="en-US" baseline="0" dirty="0" smtClean="0"/>
                        <a:t> flash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Pile up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Low-energy samples recorded; calorimeter segmentation; straw tracker to cross check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Lost </a:t>
                      </a:r>
                      <a:r>
                        <a:rPr lang="en-US" dirty="0" err="1" smtClean="0"/>
                        <a:t>Muons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Better collimation in ring; better tracking simulation/measurements using straw tracker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CBO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Higher n value (frequency); 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Better matching of </a:t>
                      </a:r>
                      <a:r>
                        <a:rPr lang="en-US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beamline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ring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and pitch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Improved tracker;  Precise storage ring simulations, better kick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324" name="TextBox 6"/>
          <p:cNvSpPr txBox="1">
            <a:spLocks noChangeArrowheads="1"/>
          </p:cNvSpPr>
          <p:nvPr/>
        </p:nvSpPr>
        <p:spPr bwMode="auto">
          <a:xfrm>
            <a:off x="152400" y="4786313"/>
            <a:ext cx="899160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For the engineering run many of these have been accomplished with a scope of much more improvement in the next data runs. </a:t>
            </a:r>
          </a:p>
          <a:p>
            <a:r>
              <a:rPr lang="en-US"/>
              <a:t>For example </a:t>
            </a:r>
            <a:r>
              <a:rPr lang="mr-IN"/>
              <a:t>–</a:t>
            </a:r>
            <a:r>
              <a:rPr lang="en-US"/>
              <a:t> improved laser calibration system, using 3 straw trackers instead of 1..   </a:t>
            </a:r>
          </a:p>
        </p:txBody>
      </p:sp>
    </p:spTree>
    <p:extLst>
      <p:ext uri="{BB962C8B-B14F-4D97-AF65-F5344CB8AC3E}">
        <p14:creationId xmlns:p14="http://schemas.microsoft.com/office/powerpoint/2010/main" val="32520349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762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Backup  - Field measurements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381000" y="931863"/>
            <a:ext cx="8534400" cy="554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 indent="-2841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378 Fixed probes at 72 locations around the ring in alternate sets of 2 (at 7112 mm &amp; 7142 mm ) or 3 </a:t>
            </a:r>
            <a:r>
              <a:rPr lang="en-US" sz="2400" dirty="0">
                <a:solidFill>
                  <a:srgbClr val="404040"/>
                </a:solidFill>
                <a:cs typeface="ＭＳ Ｐゴシック" charset="0"/>
              </a:rPr>
              <a:t>(at 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7082, 7112 </a:t>
            </a:r>
            <a:r>
              <a:rPr lang="en-US" sz="2400" dirty="0">
                <a:solidFill>
                  <a:srgbClr val="404040"/>
                </a:solidFill>
                <a:cs typeface="ＭＳ Ｐゴシック" charset="0"/>
              </a:rPr>
              <a:t>&amp; 7142 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mm) 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Special B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calib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runs to  measure B using moving 17 probes on a trolley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The above probes made of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teflon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and Al + Cu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Absolute calibration of all these probes (as their materials can slightly perturb B) done using H</a:t>
            </a:r>
            <a:r>
              <a:rPr lang="en-US" sz="2400" baseline="-25000" dirty="0" smtClean="0">
                <a:solidFill>
                  <a:srgbClr val="404040"/>
                </a:solidFill>
                <a:cs typeface="ＭＳ Ｐゴシック" charset="0"/>
              </a:rPr>
              <a:t>2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O in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pyrex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(called abs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calib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probe)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In specially </a:t>
            </a:r>
            <a:r>
              <a:rPr lang="en-US" sz="2400" dirty="0">
                <a:solidFill>
                  <a:srgbClr val="404040"/>
                </a:solidFill>
                <a:cs typeface="ＭＳ Ｐゴシック" charset="0"/>
              </a:rPr>
              <a:t>well shimmed parts 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with high uniformity trolley probes need absolute calibration using plunging probes; help in cross calibrations too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3200"/>
            <a:ext cx="5776913" cy="3048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xfrm>
            <a:off x="6450013" y="6542088"/>
            <a:ext cx="1074737" cy="239712"/>
          </a:xfrm>
        </p:spPr>
        <p:txBody>
          <a:bodyPr/>
          <a:lstStyle/>
          <a:p>
            <a:pPr>
              <a:defRPr/>
            </a:pPr>
            <a:fld id="{9FE9AC80-D6DE-BF46-8657-1B903D059852}" type="datetime1">
              <a:rPr lang="en-US"/>
              <a:pPr>
                <a:defRPr/>
              </a:pPr>
              <a:t>10/9/18</a:t>
            </a:fld>
            <a:endParaRPr lang="en-US" dirty="0"/>
          </a:p>
        </p:txBody>
      </p:sp>
      <p:sp>
        <p:nvSpPr>
          <p:cNvPr id="13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87BC03AF-3166-AA41-875E-D46D41E23B9B}" type="slidenum">
              <a:rPr lang="en-US" smtClean="0"/>
              <a:pPr algn="r">
                <a:defRPr/>
              </a:pPr>
              <a:t>37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4E7578-8039-D34C-8D3D-A7E7C06580A5}" type="slidenum">
              <a:rPr lang="en-US" smtClean="0"/>
              <a:pPr>
                <a:defRPr/>
              </a:pPr>
              <a:t>37</a:t>
            </a:fld>
            <a:r>
              <a:rPr lang="en-US" smtClean="0"/>
              <a:t>/32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-762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smtClean="0">
                <a:latin typeface="Arial" charset="0"/>
              </a:rPr>
              <a:t>Backup  - Field measurements</a:t>
            </a:r>
          </a:p>
        </p:txBody>
      </p:sp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381000" y="1219200"/>
            <a:ext cx="8534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131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 indent="-2841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B</a:t>
            </a:r>
            <a:r>
              <a:rPr lang="en-US" sz="2400" baseline="-25000" dirty="0" smtClean="0">
                <a:solidFill>
                  <a:srgbClr val="404040"/>
                </a:solidFill>
                <a:cs typeface="ＭＳ Ｐゴシック" charset="0"/>
              </a:rPr>
              <a:t>0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is the field at the center of the storage ring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Value of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wp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is found by the weighted average of field weighted with </a:t>
            </a:r>
            <a:r>
              <a:rPr lang="en-US" sz="2400" dirty="0" err="1" smtClean="0">
                <a:solidFill>
                  <a:srgbClr val="404040"/>
                </a:solidFill>
                <a:cs typeface="ＭＳ Ｐゴシック" charset="0"/>
              </a:rPr>
              <a:t>muon</a:t>
            </a: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 distribution.</a:t>
            </a:r>
          </a:p>
          <a:p>
            <a:pPr marL="344487" indent="-342900" hangingPunct="1">
              <a:lnSpc>
                <a:spcPct val="100000"/>
              </a:lnSpc>
              <a:spcBef>
                <a:spcPts val="488"/>
              </a:spcBef>
              <a:buClr>
                <a:srgbClr val="404040"/>
              </a:buClr>
              <a:buFont typeface="Arial"/>
              <a:buChar char="•"/>
              <a:defRPr/>
            </a:pPr>
            <a:r>
              <a:rPr lang="en-US" sz="2400" dirty="0" smtClean="0">
                <a:solidFill>
                  <a:srgbClr val="404040"/>
                </a:solidFill>
                <a:cs typeface="ＭＳ Ｐゴシック" charset="0"/>
              </a:rPr>
              <a:t>In BNL, </a:t>
            </a:r>
            <a:r>
              <a:rPr lang="en-US" sz="2400" dirty="0"/>
              <a:t>proton beam was extracted and </a:t>
            </a:r>
            <a:r>
              <a:rPr lang="en-US" sz="2400" dirty="0" err="1"/>
              <a:t>muons</a:t>
            </a:r>
            <a:r>
              <a:rPr lang="en-US" sz="2400" dirty="0"/>
              <a:t> were </a:t>
            </a:r>
            <a:r>
              <a:rPr lang="en-US" sz="2400" dirty="0" smtClean="0"/>
              <a:t>stored during </a:t>
            </a:r>
            <a:r>
              <a:rPr lang="en-US" sz="2400" dirty="0"/>
              <a:t>the </a:t>
            </a:r>
            <a:r>
              <a:rPr lang="en-US" sz="2400" dirty="0" smtClean="0"/>
              <a:t>at</a:t>
            </a:r>
            <a:r>
              <a:rPr lang="en-US" sz="2400" dirty="0"/>
              <a:t>-top of the cycle, with no </a:t>
            </a:r>
            <a:r>
              <a:rPr lang="en-US" sz="2400" dirty="0" smtClean="0"/>
              <a:t>effect </a:t>
            </a:r>
            <a:r>
              <a:rPr lang="en-US" sz="2400" dirty="0"/>
              <a:t>on the g-2 </a:t>
            </a:r>
            <a:r>
              <a:rPr lang="en-US" sz="2400" dirty="0" smtClean="0"/>
              <a:t>measurement. But in </a:t>
            </a:r>
            <a:r>
              <a:rPr lang="en-US" sz="2400" dirty="0"/>
              <a:t>E989, time-dependent magnetic </a:t>
            </a:r>
            <a:r>
              <a:rPr lang="en-US" sz="2400" dirty="0" smtClean="0"/>
              <a:t>fields </a:t>
            </a:r>
            <a:r>
              <a:rPr lang="en-US" sz="2400" dirty="0"/>
              <a:t>from sources such as the Booster accelerator</a:t>
            </a:r>
            <a:r>
              <a:rPr lang="en-US" sz="2400" dirty="0" smtClean="0"/>
              <a:t>, and </a:t>
            </a:r>
            <a:r>
              <a:rPr lang="en-US" sz="2400" dirty="0"/>
              <a:t>power lines could perturb the </a:t>
            </a:r>
            <a:r>
              <a:rPr lang="en-US" sz="2400" dirty="0" smtClean="0"/>
              <a:t>field </a:t>
            </a:r>
            <a:r>
              <a:rPr lang="en-US" sz="2400" dirty="0"/>
              <a:t>in the storage ring at the ppb level</a:t>
            </a:r>
            <a:r>
              <a:rPr lang="en-US" sz="2400" dirty="0" smtClean="0"/>
              <a:t>. Error budget 5 ppb.</a:t>
            </a:r>
            <a:endParaRPr lang="en-US" sz="2400" dirty="0" smtClean="0">
              <a:solidFill>
                <a:srgbClr val="404040"/>
              </a:solidFill>
              <a:cs typeface="ＭＳ Ｐゴシック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3200"/>
            <a:ext cx="5776913" cy="3048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xfrm>
            <a:off x="6450013" y="6542088"/>
            <a:ext cx="1074737" cy="239712"/>
          </a:xfrm>
        </p:spPr>
        <p:txBody>
          <a:bodyPr/>
          <a:lstStyle/>
          <a:p>
            <a:pPr>
              <a:defRPr/>
            </a:pPr>
            <a:fld id="{4F67A9F9-703E-A440-8BE1-0CB3D55F576D}" type="datetime1">
              <a:rPr lang="en-US"/>
              <a:pPr>
                <a:defRPr/>
              </a:pPr>
              <a:t>10/9/18</a:t>
            </a:fld>
            <a:endParaRPr lang="en-US" dirty="0"/>
          </a:p>
        </p:txBody>
      </p:sp>
      <p:sp>
        <p:nvSpPr>
          <p:cNvPr id="13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067851F3-18E5-5D4B-B9EC-E2BEFB096DAE}" type="slidenum">
              <a:rPr lang="en-US" smtClean="0"/>
              <a:pPr algn="r">
                <a:defRPr/>
              </a:pPr>
              <a:t>38</a:t>
            </a:fld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86B9B56-34F2-6744-BECD-BAD5777E6A1B}" type="slidenum">
              <a:rPr lang="en-US" smtClean="0"/>
              <a:pPr>
                <a:defRPr/>
              </a:pPr>
              <a:t>38</a:t>
            </a:fld>
            <a:r>
              <a:rPr lang="en-US" smtClean="0"/>
              <a:t>/32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5"/>
          <p:cNvGrpSpPr>
            <a:grpSpLocks/>
          </p:cNvGrpSpPr>
          <p:nvPr/>
        </p:nvGrpSpPr>
        <p:grpSpPr bwMode="auto">
          <a:xfrm>
            <a:off x="376238" y="1524000"/>
            <a:ext cx="8767762" cy="1508125"/>
            <a:chOff x="-4763" y="2133600"/>
            <a:chExt cx="8767763" cy="1508125"/>
          </a:xfrm>
        </p:grpSpPr>
        <p:sp>
          <p:nvSpPr>
            <p:cNvPr id="28" name="Rectangle 7"/>
            <p:cNvSpPr>
              <a:spLocks noChangeArrowheads="1"/>
            </p:cNvSpPr>
            <p:nvPr/>
          </p:nvSpPr>
          <p:spPr bwMode="auto">
            <a:xfrm>
              <a:off x="-4763" y="2651125"/>
              <a:ext cx="2366962" cy="522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457200" algn="l"/>
                  <a:tab pos="914400" algn="l"/>
                </a:tabLst>
                <a:defRPr/>
              </a:pPr>
              <a:r>
                <a:rPr lang="en-US" sz="2800" dirty="0">
                  <a:solidFill>
                    <a:srgbClr val="004C97"/>
                  </a:solidFill>
                  <a:latin typeface="Calibri" charset="0"/>
                </a:rPr>
                <a:t> </a:t>
              </a:r>
              <a:r>
                <a:rPr lang="en-US" sz="2800" dirty="0" err="1">
                  <a:solidFill>
                    <a:srgbClr val="004C97"/>
                  </a:solidFill>
                </a:rPr>
                <a:t>g</a:t>
              </a:r>
              <a:r>
                <a:rPr lang="en-US" sz="2800" baseline="-25000" dirty="0" err="1">
                  <a:solidFill>
                    <a:srgbClr val="004C97"/>
                  </a:solidFill>
                </a:rPr>
                <a:t>SM</a:t>
              </a:r>
              <a:r>
                <a:rPr lang="en-US" sz="2800" dirty="0">
                  <a:solidFill>
                    <a:srgbClr val="004C97"/>
                  </a:solidFill>
                  <a:latin typeface="Calibri" charset="0"/>
                </a:rPr>
                <a:t> +  </a:t>
              </a:r>
              <a:r>
                <a:rPr lang="en-US" sz="2800" dirty="0" err="1">
                  <a:solidFill>
                    <a:srgbClr val="004C97"/>
                  </a:solidFill>
                </a:rPr>
                <a:t>g</a:t>
              </a:r>
              <a:r>
                <a:rPr lang="en-US" sz="2800" baseline="-25000" dirty="0" err="1">
                  <a:solidFill>
                    <a:srgbClr val="004C97"/>
                  </a:solidFill>
                </a:rPr>
                <a:t>NP</a:t>
              </a:r>
              <a:r>
                <a:rPr lang="en-US" sz="2800" baseline="-25000" dirty="0">
                  <a:solidFill>
                    <a:srgbClr val="004C97"/>
                  </a:solidFill>
                </a:rPr>
                <a:t>?</a:t>
              </a:r>
              <a:r>
                <a:rPr lang="en-US" sz="2800" dirty="0">
                  <a:solidFill>
                    <a:srgbClr val="004C97"/>
                  </a:solidFill>
                </a:rPr>
                <a:t>  </a:t>
              </a:r>
              <a:r>
                <a:rPr lang="en-US" sz="2800" dirty="0">
                  <a:solidFill>
                    <a:srgbClr val="004C97"/>
                  </a:solidFill>
                  <a:latin typeface="Calibri" charset="0"/>
                </a:rPr>
                <a:t>=</a:t>
              </a:r>
            </a:p>
          </p:txBody>
        </p:sp>
        <p:grpSp>
          <p:nvGrpSpPr>
            <p:cNvPr id="29" name="Group 14"/>
            <p:cNvGrpSpPr>
              <a:grpSpLocks/>
            </p:cNvGrpSpPr>
            <p:nvPr/>
          </p:nvGrpSpPr>
          <p:grpSpPr bwMode="auto">
            <a:xfrm>
              <a:off x="2037145" y="2133600"/>
              <a:ext cx="5125655" cy="1508125"/>
              <a:chOff x="2037145" y="2133600"/>
              <a:chExt cx="5125655" cy="1508125"/>
            </a:xfrm>
          </p:grpSpPr>
          <p:sp>
            <p:nvSpPr>
              <p:cNvPr id="52" name="Rectangle 8"/>
              <p:cNvSpPr>
                <a:spLocks noChangeArrowheads="1"/>
              </p:cNvSpPr>
              <p:nvPr/>
            </p:nvSpPr>
            <p:spPr bwMode="auto">
              <a:xfrm>
                <a:off x="4398962" y="2514600"/>
                <a:ext cx="6191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457200" algn="l"/>
                  </a:tabLst>
                  <a:defRPr/>
                </a:pPr>
                <a:r>
                  <a:rPr lang="en-US" sz="2800">
                    <a:solidFill>
                      <a:srgbClr val="004C97"/>
                    </a:solidFill>
                  </a:rPr>
                  <a:t>+</a:t>
                </a:r>
              </a:p>
            </p:txBody>
          </p:sp>
          <p:pic>
            <p:nvPicPr>
              <p:cNvPr id="53" name="Picture 9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36762" y="2133600"/>
                <a:ext cx="2438400" cy="1479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Rectangle 10"/>
              <p:cNvSpPr>
                <a:spLocks noChangeArrowheads="1"/>
              </p:cNvSpPr>
              <p:nvPr/>
            </p:nvSpPr>
            <p:spPr bwMode="auto">
              <a:xfrm>
                <a:off x="2941637" y="2590800"/>
                <a:ext cx="6191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457200" algn="l"/>
                  </a:tabLst>
                  <a:defRPr/>
                </a:pPr>
                <a:r>
                  <a:rPr lang="en-US" sz="2800" dirty="0">
                    <a:solidFill>
                      <a:srgbClr val="004C97"/>
                    </a:solidFill>
                  </a:rPr>
                  <a:t>+</a:t>
                </a:r>
              </a:p>
            </p:txBody>
          </p:sp>
          <p:pic>
            <p:nvPicPr>
              <p:cNvPr id="55" name="Picture 11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3763" y="2133600"/>
                <a:ext cx="2459037" cy="1508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56" name="Rectangle 12"/>
              <p:cNvSpPr>
                <a:spLocks noChangeArrowheads="1"/>
              </p:cNvSpPr>
              <p:nvPr/>
            </p:nvSpPr>
            <p:spPr bwMode="auto">
              <a:xfrm>
                <a:off x="5684838" y="2514600"/>
                <a:ext cx="619125" cy="517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  <a:tabLst>
                    <a:tab pos="457200" algn="l"/>
                  </a:tabLst>
                  <a:defRPr/>
                </a:pPr>
                <a:r>
                  <a:rPr lang="en-US" sz="2800" dirty="0">
                    <a:solidFill>
                      <a:srgbClr val="004C97"/>
                    </a:solidFill>
                  </a:rPr>
                  <a:t>+</a:t>
                </a:r>
              </a:p>
            </p:txBody>
          </p:sp>
        </p:grpSp>
        <p:pic>
          <p:nvPicPr>
            <p:cNvPr id="30" name="Picture 8" descr="Screen Shot 2017-09-12 at 7.45.18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2285999"/>
              <a:ext cx="1447800" cy="1324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>
            <a:xfrm>
              <a:off x="7010400" y="2590800"/>
              <a:ext cx="493713" cy="523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  <a:tabLst>
                  <a:tab pos="457200" algn="l"/>
                </a:tabLst>
                <a:defRPr/>
              </a:pPr>
              <a:r>
                <a:rPr lang="en-US" sz="2800" dirty="0">
                  <a:solidFill>
                    <a:srgbClr val="004C97"/>
                  </a:solidFill>
                </a:rPr>
                <a:t> + </a:t>
              </a:r>
            </a:p>
          </p:txBody>
        </p:sp>
        <p:sp>
          <p:nvSpPr>
            <p:cNvPr id="50" name="Oval 49"/>
            <p:cNvSpPr/>
            <p:nvPr/>
          </p:nvSpPr>
          <p:spPr bwMode="auto">
            <a:xfrm>
              <a:off x="7848600" y="3124200"/>
              <a:ext cx="457200" cy="38100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defRPr/>
              </a:pPr>
              <a:endParaRPr lang="en-US" sz="1600" dirty="0">
                <a:cs typeface="Noto Sans CJK SC Regular" charset="0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7848600" y="3125609"/>
              <a:ext cx="466794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NP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891130"/>
            <a:ext cx="7848600" cy="328107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58531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CF5FA8-FF5B-7C4E-93A2-2227F52362C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6633" name="TextBox 7"/>
          <p:cNvSpPr txBox="1">
            <a:spLocks noChangeArrowheads="1"/>
          </p:cNvSpPr>
          <p:nvPr/>
        </p:nvSpPr>
        <p:spPr bwMode="auto">
          <a:xfrm>
            <a:off x="10179050" y="1158875"/>
            <a:ext cx="1857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BDE2B94-5245-3E4D-9617-DE5C0382B1E5}" type="slidenum">
              <a:rPr lang="en-US" smtClean="0"/>
              <a:pPr algn="r">
                <a:defRPr/>
              </a:pPr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722313"/>
            <a:ext cx="581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with g = 2 for a tree level anomaly (Dirac)</a:t>
            </a: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41716"/>
              </p:ext>
            </p:extLst>
          </p:nvPr>
        </p:nvGraphicFramePr>
        <p:xfrm>
          <a:off x="762000" y="533400"/>
          <a:ext cx="15240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8" imgW="685800" imgH="393700" progId="Equation.3">
                  <p:embed/>
                </p:oleObj>
              </mc:Choice>
              <mc:Fallback>
                <p:oleObj name="Equation" r:id="rId8" imgW="685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15240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-76200"/>
            <a:ext cx="876935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err="1" smtClean="0">
                <a:latin typeface="Arial" charset="0"/>
              </a:rPr>
              <a:t>Muon</a:t>
            </a:r>
            <a:r>
              <a:rPr lang="en-US" sz="2800" b="1" dirty="0" smtClean="0">
                <a:latin typeface="Arial" charset="0"/>
              </a:rPr>
              <a:t> g-2: The Basics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1524000"/>
            <a:ext cx="6172200" cy="228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auto">
          <a:xfrm>
            <a:off x="457200" y="1295400"/>
            <a:ext cx="8763000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/>
            </a:pP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 </a:t>
            </a:r>
            <a:r>
              <a:rPr lang="en-US" sz="2400" dirty="0" smtClean="0">
                <a:solidFill>
                  <a:srgbClr val="004C97"/>
                </a:solidFill>
                <a:latin typeface="Calibri" charset="0"/>
              </a:rPr>
              <a:t>    </a:t>
            </a:r>
            <a:r>
              <a:rPr lang="en-US" sz="2400" dirty="0" smtClean="0">
                <a:solidFill>
                  <a:srgbClr val="004C97"/>
                </a:solidFill>
              </a:rPr>
              <a:t>g</a:t>
            </a:r>
            <a:r>
              <a:rPr lang="en-US" sz="2400" dirty="0" smtClean="0">
                <a:solidFill>
                  <a:srgbClr val="004C97"/>
                </a:solidFill>
                <a:latin typeface="Calibri" charset="0"/>
              </a:rPr>
              <a:t>  =  2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(Dirac) 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-3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 smtClean="0">
                <a:solidFill>
                  <a:srgbClr val="004C97"/>
                </a:solidFill>
                <a:latin typeface="Calibri" charset="0"/>
              </a:rPr>
              <a:t>QED </a:t>
            </a:r>
            <a:r>
              <a:rPr lang="en-US" sz="2400" dirty="0" smtClean="0">
                <a:solidFill>
                  <a:srgbClr val="004C97"/>
                </a:solidFill>
                <a:latin typeface="Calibri" charset="0"/>
              </a:rPr>
              <a:t>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-9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EW  </a:t>
            </a:r>
            <a:r>
              <a:rPr lang="en-US" sz="2400" baseline="-25000" dirty="0" smtClean="0">
                <a:solidFill>
                  <a:srgbClr val="004C97"/>
                </a:solidFill>
                <a:latin typeface="Calibri" charset="0"/>
              </a:rPr>
              <a:t> 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-7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 smtClean="0">
                <a:solidFill>
                  <a:srgbClr val="004C97"/>
                </a:solidFill>
                <a:latin typeface="Calibri" charset="0"/>
              </a:rPr>
              <a:t>QCD </a:t>
            </a:r>
            <a:r>
              <a:rPr lang="en-US" sz="2400" dirty="0" smtClean="0">
                <a:solidFill>
                  <a:srgbClr val="004C97"/>
                </a:solidFill>
                <a:latin typeface="Calibri" charset="0"/>
              </a:rPr>
              <a:t>+ NP (?)</a:t>
            </a:r>
            <a:endParaRPr lang="en-US" sz="2400" dirty="0">
              <a:solidFill>
                <a:srgbClr val="004C97"/>
              </a:solidFill>
              <a:latin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81000" y="1965400"/>
            <a:ext cx="7511125" cy="4511600"/>
            <a:chOff x="381000" y="1965400"/>
            <a:chExt cx="7511125" cy="4511600"/>
          </a:xfrm>
        </p:grpSpPr>
        <p:grpSp>
          <p:nvGrpSpPr>
            <p:cNvPr id="37" name="Group 36"/>
            <p:cNvGrpSpPr/>
            <p:nvPr/>
          </p:nvGrpSpPr>
          <p:grpSpPr>
            <a:xfrm>
              <a:off x="861564" y="4823638"/>
              <a:ext cx="5386836" cy="1285875"/>
              <a:chOff x="23364" y="2895600"/>
              <a:chExt cx="5386836" cy="1285875"/>
            </a:xfrm>
          </p:grpSpPr>
          <p:pic>
            <p:nvPicPr>
              <p:cNvPr id="46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64" y="2895600"/>
                <a:ext cx="4972050" cy="128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7" name="Straight Connector 46"/>
              <p:cNvCxnSpPr/>
              <p:nvPr/>
            </p:nvCxnSpPr>
            <p:spPr bwMode="auto">
              <a:xfrm>
                <a:off x="2743200" y="3429000"/>
                <a:ext cx="1066800" cy="5334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2667000" y="3429000"/>
                <a:ext cx="1219200" cy="601663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 Box 30"/>
              <p:cNvSpPr txBox="1">
                <a:spLocks noChangeArrowheads="1"/>
              </p:cNvSpPr>
              <p:nvPr/>
            </p:nvSpPr>
            <p:spPr bwMode="auto">
              <a:xfrm>
                <a:off x="2212975" y="2895600"/>
                <a:ext cx="3197225" cy="346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5pPr>
                <a:lvl6pPr marL="25146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6pPr>
                <a:lvl7pPr marL="29718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7pPr>
                <a:lvl8pPr marL="34290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8pPr>
                <a:lvl9pPr marL="38862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9pPr>
              </a:lstStyle>
              <a:p>
                <a:pPr>
                  <a:defRPr/>
                </a:pPr>
                <a:r>
                  <a:rPr lang="en-US" dirty="0" smtClean="0">
                    <a:solidFill>
                      <a:srgbClr val="FF0000"/>
                    </a:solidFill>
                  </a:rPr>
                  <a:t>Magic p is at </a:t>
                </a:r>
                <a:r>
                  <a:rPr lang="en-US" dirty="0">
                    <a:solidFill>
                      <a:srgbClr val="FF0000"/>
                    </a:solidFill>
                    <a:latin typeface="Symbol" charset="2"/>
                    <a:cs typeface="Symbol" charset="2"/>
                  </a:rPr>
                  <a:t>g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= 29.3  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81000" y="1965400"/>
              <a:ext cx="7511125" cy="2759000"/>
              <a:chOff x="685800" y="838200"/>
              <a:chExt cx="7511125" cy="2759000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838200"/>
                <a:ext cx="7511125" cy="2759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" name="Group 41"/>
              <p:cNvGrpSpPr>
                <a:grpSpLocks/>
              </p:cNvGrpSpPr>
              <p:nvPr/>
            </p:nvGrpSpPr>
            <p:grpSpPr bwMode="auto">
              <a:xfrm>
                <a:off x="914400" y="1524000"/>
                <a:ext cx="554038" cy="461962"/>
                <a:chOff x="8074798" y="1019930"/>
                <a:chExt cx="553703" cy="46166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8155712" y="1245210"/>
                  <a:ext cx="80913" cy="9518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28575" cmpd="sng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074798" y="1173818"/>
                  <a:ext cx="245914" cy="234799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8276421" y="1019930"/>
                  <a:ext cx="35208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</p:grpSp>
        </p:grpSp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6042837"/>
              <a:ext cx="3200400" cy="434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58531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CF5FA8-FF5B-7C4E-93A2-2227F52362C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6633" name="TextBox 7"/>
          <p:cNvSpPr txBox="1">
            <a:spLocks noChangeArrowheads="1"/>
          </p:cNvSpPr>
          <p:nvPr/>
        </p:nvSpPr>
        <p:spPr bwMode="auto">
          <a:xfrm>
            <a:off x="10179050" y="1158875"/>
            <a:ext cx="1857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BDE2B94-5245-3E4D-9617-DE5C0382B1E5}" type="slidenum">
              <a:rPr lang="en-US" smtClean="0"/>
              <a:pPr algn="r">
                <a:defRPr/>
              </a:pPr>
              <a:t>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722313"/>
            <a:ext cx="581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with g = 2 for a tree level anomaly (Dirac)</a:t>
            </a: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391154"/>
              </p:ext>
            </p:extLst>
          </p:nvPr>
        </p:nvGraphicFramePr>
        <p:xfrm>
          <a:off x="762000" y="533400"/>
          <a:ext cx="15240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7" imgW="685800" imgH="393700" progId="Equation.3">
                  <p:embed/>
                </p:oleObj>
              </mc:Choice>
              <mc:Fallback>
                <p:oleObj name="Equation" r:id="rId7" imgW="685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15240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533400" y="1371600"/>
            <a:ext cx="8763000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/>
            </a:pP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 </a:t>
            </a:r>
            <a:r>
              <a:rPr lang="en-US" sz="2400" dirty="0">
                <a:solidFill>
                  <a:srgbClr val="004C97"/>
                </a:solidFill>
              </a:rPr>
              <a:t>g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 =  2(Dirac) 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-3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QED   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+ 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-9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EW    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-7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QCD</a:t>
            </a:r>
          </a:p>
        </p:txBody>
      </p:sp>
      <p:sp>
        <p:nvSpPr>
          <p:cNvPr id="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-76200"/>
            <a:ext cx="876935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err="1" smtClean="0">
                <a:latin typeface="Arial" charset="0"/>
              </a:rPr>
              <a:t>Muon</a:t>
            </a:r>
            <a:r>
              <a:rPr lang="en-US" sz="2800" b="1" dirty="0" smtClean="0">
                <a:latin typeface="Arial" charset="0"/>
              </a:rPr>
              <a:t> g-2: The Basics</a:t>
            </a:r>
          </a:p>
        </p:txBody>
      </p:sp>
    </p:spTree>
    <p:extLst>
      <p:ext uri="{BB962C8B-B14F-4D97-AF65-F5344CB8AC3E}">
        <p14:creationId xmlns:p14="http://schemas.microsoft.com/office/powerpoint/2010/main" val="1770866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33930"/>
            <a:ext cx="7848600" cy="328107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381000" y="1965400"/>
            <a:ext cx="7511125" cy="4511600"/>
            <a:chOff x="381000" y="1965400"/>
            <a:chExt cx="7511125" cy="4511600"/>
          </a:xfrm>
        </p:grpSpPr>
        <p:grpSp>
          <p:nvGrpSpPr>
            <p:cNvPr id="37" name="Group 36"/>
            <p:cNvGrpSpPr/>
            <p:nvPr/>
          </p:nvGrpSpPr>
          <p:grpSpPr>
            <a:xfrm>
              <a:off x="861564" y="4823638"/>
              <a:ext cx="5386836" cy="1285875"/>
              <a:chOff x="23364" y="2895600"/>
              <a:chExt cx="5386836" cy="1285875"/>
            </a:xfrm>
          </p:grpSpPr>
          <p:pic>
            <p:nvPicPr>
              <p:cNvPr id="46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364" y="2895600"/>
                <a:ext cx="4972050" cy="1285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7" name="Straight Connector 46"/>
              <p:cNvCxnSpPr/>
              <p:nvPr/>
            </p:nvCxnSpPr>
            <p:spPr bwMode="auto">
              <a:xfrm>
                <a:off x="2743200" y="3429000"/>
                <a:ext cx="1066800" cy="533400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V="1">
                <a:off x="2667000" y="3429000"/>
                <a:ext cx="1219200" cy="601663"/>
              </a:xfrm>
              <a:prstGeom prst="line">
                <a:avLst/>
              </a:prstGeom>
              <a:solidFill>
                <a:srgbClr val="00B8FF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9" name="Text Box 30"/>
              <p:cNvSpPr txBox="1">
                <a:spLocks noChangeArrowheads="1"/>
              </p:cNvSpPr>
              <p:nvPr/>
            </p:nvSpPr>
            <p:spPr bwMode="auto">
              <a:xfrm>
                <a:off x="2212975" y="2895600"/>
                <a:ext cx="3197225" cy="346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90000" tIns="45000" rIns="90000" bIns="45000"/>
              <a:lstStyle>
                <a:lvl1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1pPr>
                <a:lvl2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2pPr>
                <a:lvl3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3pPr>
                <a:lvl4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4pPr>
                <a:lvl5pPr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5pPr>
                <a:lvl6pPr marL="25146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6pPr>
                <a:lvl7pPr marL="29718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7pPr>
                <a:lvl8pPr marL="34290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8pPr>
                <a:lvl9pPr marL="3886200" indent="-22860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charset="0"/>
                  <a:tabLst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Noto Sans CJK SC Regular" charset="0"/>
                  </a:defRPr>
                </a:lvl9pPr>
              </a:lstStyle>
              <a:p>
                <a:pPr>
                  <a:defRPr/>
                </a:pPr>
                <a:r>
                  <a:rPr lang="en-US" dirty="0" smtClean="0">
                    <a:solidFill>
                      <a:srgbClr val="FF0000"/>
                    </a:solidFill>
                  </a:rPr>
                  <a:t>Magic p is at </a:t>
                </a:r>
                <a:r>
                  <a:rPr lang="en-US" dirty="0">
                    <a:solidFill>
                      <a:srgbClr val="FF0000"/>
                    </a:solidFill>
                    <a:latin typeface="Symbol" charset="2"/>
                    <a:cs typeface="Symbol" charset="2"/>
                  </a:rPr>
                  <a:t>g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= 29.3  </a:t>
                </a: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381000" y="1965400"/>
              <a:ext cx="7511125" cy="2759000"/>
              <a:chOff x="685800" y="838200"/>
              <a:chExt cx="7511125" cy="2759000"/>
            </a:xfrm>
          </p:grpSpPr>
          <p:pic>
            <p:nvPicPr>
              <p:cNvPr id="40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800" y="838200"/>
                <a:ext cx="7511125" cy="2759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1" name="Group 41"/>
              <p:cNvGrpSpPr>
                <a:grpSpLocks/>
              </p:cNvGrpSpPr>
              <p:nvPr/>
            </p:nvGrpSpPr>
            <p:grpSpPr bwMode="auto">
              <a:xfrm>
                <a:off x="914400" y="1524000"/>
                <a:ext cx="554038" cy="461962"/>
                <a:chOff x="8074798" y="1019930"/>
                <a:chExt cx="553703" cy="46166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8155712" y="1245210"/>
                  <a:ext cx="80913" cy="95189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28575" cmpd="sng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074798" y="1173818"/>
                  <a:ext cx="245914" cy="234799"/>
                </a:xfrm>
                <a:prstGeom prst="ellipse">
                  <a:avLst/>
                </a:prstGeom>
                <a:noFill/>
                <a:ln w="28575" cmpd="sng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" name="TextBox 44"/>
                <p:cNvSpPr txBox="1">
                  <a:spLocks noChangeArrowheads="1"/>
                </p:cNvSpPr>
                <p:nvPr/>
              </p:nvSpPr>
              <p:spPr bwMode="auto">
                <a:xfrm>
                  <a:off x="8276421" y="1019930"/>
                  <a:ext cx="352080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dirty="0"/>
                    <a:t>B</a:t>
                  </a:r>
                </a:p>
              </p:txBody>
            </p:sp>
          </p:grpSp>
        </p:grpSp>
        <p:pic>
          <p:nvPicPr>
            <p:cNvPr id="3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6042837"/>
              <a:ext cx="3200400" cy="434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58531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3CF5FA8-FF5B-7C4E-93A2-2227F52362C0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26633" name="TextBox 7"/>
          <p:cNvSpPr txBox="1">
            <a:spLocks noChangeArrowheads="1"/>
          </p:cNvSpPr>
          <p:nvPr/>
        </p:nvSpPr>
        <p:spPr bwMode="auto">
          <a:xfrm>
            <a:off x="10179050" y="1158875"/>
            <a:ext cx="185738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58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DBDE2B94-5245-3E4D-9617-DE5C0382B1E5}" type="slidenum">
              <a:rPr lang="en-US" smtClean="0"/>
              <a:pPr algn="r">
                <a:defRPr/>
              </a:pPr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62200" y="722313"/>
            <a:ext cx="5816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with g = 2 for a tree level anomaly (Dirac)</a:t>
            </a:r>
          </a:p>
        </p:txBody>
      </p:sp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391154"/>
              </p:ext>
            </p:extLst>
          </p:nvPr>
        </p:nvGraphicFramePr>
        <p:xfrm>
          <a:off x="762000" y="533400"/>
          <a:ext cx="15240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8" imgW="685800" imgH="393700" progId="Equation.3">
                  <p:embed/>
                </p:oleObj>
              </mc:Choice>
              <mc:Fallback>
                <p:oleObj name="Equation" r:id="rId8" imgW="6858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533400"/>
                        <a:ext cx="15240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533400" y="1447800"/>
            <a:ext cx="8763000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/>
            </a:pP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 </a:t>
            </a:r>
            <a:r>
              <a:rPr lang="en-US" sz="2400" dirty="0">
                <a:solidFill>
                  <a:srgbClr val="004C97"/>
                </a:solidFill>
              </a:rPr>
              <a:t>g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 =  2(Dirac) 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-3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QED   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+ 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-9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EW    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+ </a:t>
            </a:r>
            <a:r>
              <a:rPr lang="en-US" sz="2400" dirty="0">
                <a:solidFill>
                  <a:srgbClr val="004C97"/>
                </a:solidFill>
                <a:latin typeface="Symbol" charset="0"/>
              </a:rPr>
              <a:t>O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(10</a:t>
            </a:r>
            <a:r>
              <a:rPr lang="en-US" sz="2400" baseline="30000" dirty="0">
                <a:solidFill>
                  <a:srgbClr val="004C97"/>
                </a:solidFill>
                <a:latin typeface="Calibri" charset="0"/>
              </a:rPr>
              <a:t>-7</a:t>
            </a:r>
            <a:r>
              <a:rPr lang="en-US" sz="2400" dirty="0">
                <a:solidFill>
                  <a:srgbClr val="004C97"/>
                </a:solidFill>
                <a:latin typeface="Calibri" charset="0"/>
              </a:rPr>
              <a:t>)</a:t>
            </a:r>
            <a:r>
              <a:rPr lang="en-US" sz="2400" baseline="-25000" dirty="0">
                <a:solidFill>
                  <a:srgbClr val="004C97"/>
                </a:solidFill>
                <a:latin typeface="Calibri" charset="0"/>
              </a:rPr>
              <a:t>QCD</a:t>
            </a:r>
          </a:p>
        </p:txBody>
      </p:sp>
      <p:sp>
        <p:nvSpPr>
          <p:cNvPr id="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219075" y="-76200"/>
            <a:ext cx="876935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sz="2800" b="1" dirty="0" err="1" smtClean="0">
                <a:latin typeface="Arial" charset="0"/>
              </a:rPr>
              <a:t>Muon</a:t>
            </a:r>
            <a:r>
              <a:rPr lang="en-US" sz="2800" b="1" dirty="0" smtClean="0">
                <a:latin typeface="Arial" charset="0"/>
              </a:rPr>
              <a:t> g-2: The Basics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50571" y="2478888"/>
            <a:ext cx="8820150" cy="2931312"/>
            <a:chOff x="250571" y="2478888"/>
            <a:chExt cx="8820150" cy="2443187"/>
          </a:xfrm>
        </p:grpSpPr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71" y="3074225"/>
              <a:ext cx="8820150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321300" y="2478888"/>
              <a:ext cx="3670300" cy="119006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it-IT" sz="2000" dirty="0" smtClean="0">
                  <a:solidFill>
                    <a:schemeClr val="tx1"/>
                  </a:solidFill>
                </a:rPr>
                <a:t>Tracking stations  add much control over beam parameters</a:t>
              </a:r>
            </a:p>
            <a:p>
              <a:r>
                <a:rPr lang="it-IT" sz="2000" dirty="0" smtClean="0">
                  <a:solidFill>
                    <a:schemeClr val="tx1"/>
                  </a:solidFill>
                </a:rPr>
                <a:t>++ Electric dipole moment ++  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866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1275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err="1" smtClean="0">
                <a:latin typeface="Arial" charset="0"/>
              </a:rPr>
              <a:t>Muon</a:t>
            </a:r>
            <a:r>
              <a:rPr lang="en-US" b="1" dirty="0" smtClean="0">
                <a:latin typeface="Arial" charset="0"/>
              </a:rPr>
              <a:t> anomalous moment measurement 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04800" y="1676400"/>
            <a:ext cx="848360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Noto Sans CJK SC Regular" charset="0"/>
            </a:endParaRPr>
          </a:p>
        </p:txBody>
      </p:sp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63" y="2133600"/>
            <a:ext cx="3903662" cy="2057400"/>
          </a:xfrm>
          <a:prstGeom prst="rect">
            <a:avLst/>
          </a:prstGeom>
          <a:noFill/>
          <a:ln w="3816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105" b="36858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152400" y="2209800"/>
            <a:ext cx="4370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ctr" hangingPunct="1">
              <a:lnSpc>
                <a:spcPct val="100000"/>
              </a:lnSpc>
              <a:spcBef>
                <a:spcPts val="48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/>
            </a:pPr>
            <a:r>
              <a:rPr lang="en-US" sz="1600" b="1" dirty="0">
                <a:solidFill>
                  <a:srgbClr val="202020"/>
                </a:solidFill>
              </a:rPr>
              <a:t>E821 data: e</a:t>
            </a:r>
            <a:r>
              <a:rPr lang="en-US" sz="1600" b="1" baseline="30000" dirty="0">
                <a:solidFill>
                  <a:srgbClr val="202020"/>
                </a:solidFill>
              </a:rPr>
              <a:t>+</a:t>
            </a:r>
            <a:r>
              <a:rPr lang="en-US" sz="1600" b="1" dirty="0">
                <a:solidFill>
                  <a:srgbClr val="202020"/>
                </a:solidFill>
              </a:rPr>
              <a:t> with E &gt; 1.8 </a:t>
            </a:r>
            <a:r>
              <a:rPr lang="en-US" sz="1600" b="1" dirty="0" err="1">
                <a:solidFill>
                  <a:srgbClr val="202020"/>
                </a:solidFill>
              </a:rPr>
              <a:t>GeV</a:t>
            </a:r>
            <a:r>
              <a:rPr lang="en-US" sz="1600" b="1" dirty="0">
                <a:solidFill>
                  <a:srgbClr val="202020"/>
                </a:solidFill>
              </a:rPr>
              <a:t> </a:t>
            </a:r>
          </a:p>
          <a:p>
            <a:pPr algn="ctr" hangingPunct="1">
              <a:lnSpc>
                <a:spcPct val="100000"/>
              </a:lnSpc>
              <a:spcBef>
                <a:spcPts val="488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/>
            </a:pPr>
            <a:endParaRPr lang="en-US" sz="1600" b="1" dirty="0">
              <a:solidFill>
                <a:srgbClr val="202020"/>
              </a:solidFill>
            </a:endParaRPr>
          </a:p>
        </p:txBody>
      </p:sp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4267200"/>
            <a:ext cx="45720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76200" y="4943475"/>
            <a:ext cx="4876800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1587">
              <a:lnSpc>
                <a:spcPct val="100000"/>
              </a:lnSpc>
              <a:buClr>
                <a:srgbClr val="202020"/>
              </a:buCl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lang="en-US" sz="2000" dirty="0">
                <a:solidFill>
                  <a:srgbClr val="202020"/>
                </a:solidFill>
              </a:rPr>
              <a:t>Positron spectrum gives distortions from</a:t>
            </a:r>
          </a:p>
          <a:p>
            <a:pPr marL="685800" lvl="1" indent="-215900">
              <a:lnSpc>
                <a:spcPct val="100000"/>
              </a:lnSpc>
              <a:buClr>
                <a:srgbClr val="202020"/>
              </a:buClr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lang="en-US" sz="2400" dirty="0">
                <a:solidFill>
                  <a:srgbClr val="202020"/>
                </a:solidFill>
              </a:rPr>
              <a:t> </a:t>
            </a:r>
            <a:r>
              <a:rPr lang="en-US" sz="2000" dirty="0">
                <a:solidFill>
                  <a:srgbClr val="202020"/>
                </a:solidFill>
              </a:rPr>
              <a:t>Pileup, gain stability</a:t>
            </a:r>
          </a:p>
          <a:p>
            <a:pPr marL="685800" lvl="1" indent="-215900">
              <a:lnSpc>
                <a:spcPct val="100000"/>
              </a:lnSpc>
              <a:buClr>
                <a:srgbClr val="202020"/>
              </a:buClr>
              <a:buFont typeface="Arial" charset="0"/>
              <a:buChar char="•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/>
            </a:pPr>
            <a:r>
              <a:rPr lang="en-US" sz="2000" dirty="0">
                <a:solidFill>
                  <a:srgbClr val="202020"/>
                </a:solidFill>
              </a:rPr>
              <a:t> Beam Effects, Losses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553200"/>
            <a:ext cx="5929313" cy="3429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>
          <a:xfrm>
            <a:off x="6450013" y="6542088"/>
            <a:ext cx="1074737" cy="239712"/>
          </a:xfrm>
        </p:spPr>
        <p:txBody>
          <a:bodyPr/>
          <a:lstStyle/>
          <a:p>
            <a:pPr>
              <a:defRPr/>
            </a:pPr>
            <a:fld id="{2D041F36-B16E-D34D-8760-985F813F02C7}" type="datetime1">
              <a:rPr lang="en-US"/>
              <a:pPr>
                <a:defRPr/>
              </a:pPr>
              <a:t>10/9/18</a:t>
            </a:fld>
            <a:endParaRPr lang="en-US" dirty="0"/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 bwMode="auto">
          <a:xfrm>
            <a:off x="8153400" y="6542088"/>
            <a:ext cx="75565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1D5CEB3B-34C9-D64E-AF35-1FD329F5F163}" type="slidenum">
              <a:rPr lang="en-US" smtClean="0"/>
              <a:pPr algn="r">
                <a:defRPr/>
              </a:pPr>
              <a:t>7</a:t>
            </a:fld>
            <a:endParaRPr lang="en-US" dirty="0"/>
          </a:p>
        </p:txBody>
      </p:sp>
      <p:sp>
        <p:nvSpPr>
          <p:cNvPr id="28682" name="TextBox 7"/>
          <p:cNvSpPr txBox="1">
            <a:spLocks noChangeArrowheads="1"/>
          </p:cNvSpPr>
          <p:nvPr/>
        </p:nvSpPr>
        <p:spPr bwMode="auto">
          <a:xfrm>
            <a:off x="1676400" y="2743200"/>
            <a:ext cx="582613" cy="59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Symbol" charset="0"/>
                <a:cs typeface="Symbol" charset="0"/>
              </a:rPr>
              <a:t>w</a:t>
            </a:r>
            <a:r>
              <a:rPr lang="en-US" sz="2800" b="1" baseline="-25000" dirty="0" err="1">
                <a:solidFill>
                  <a:srgbClr val="0000FF"/>
                </a:solidFill>
              </a:rPr>
              <a:t>a</a:t>
            </a:r>
            <a:endParaRPr lang="en-US" sz="2800" b="1" baseline="-25000" dirty="0">
              <a:solidFill>
                <a:srgbClr val="0000FF"/>
              </a:solidFill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533400"/>
            <a:ext cx="41132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28684" name="Group 10"/>
          <p:cNvGrpSpPr>
            <a:grpSpLocks/>
          </p:cNvGrpSpPr>
          <p:nvPr/>
        </p:nvGrpSpPr>
        <p:grpSpPr bwMode="auto">
          <a:xfrm>
            <a:off x="5334000" y="3429000"/>
            <a:ext cx="3657600" cy="2819400"/>
            <a:chOff x="5486400" y="1676400"/>
            <a:chExt cx="3657600" cy="2819400"/>
          </a:xfrm>
        </p:grpSpPr>
        <p:pic>
          <p:nvPicPr>
            <p:cNvPr id="28687" name="Picture 8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1676400"/>
              <a:ext cx="3657600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88" name="TextBox 22"/>
            <p:cNvSpPr txBox="1">
              <a:spLocks noChangeArrowheads="1"/>
            </p:cNvSpPr>
            <p:nvPr/>
          </p:nvSpPr>
          <p:spPr bwMode="auto">
            <a:xfrm>
              <a:off x="7162800" y="2590800"/>
              <a:ext cx="582211" cy="595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b="1">
                  <a:solidFill>
                    <a:srgbClr val="FF0000"/>
                  </a:solidFill>
                  <a:latin typeface="Symbol" charset="0"/>
                  <a:cs typeface="Symbol" charset="0"/>
                </a:rPr>
                <a:t>w</a:t>
              </a:r>
              <a:r>
                <a:rPr lang="en-US" sz="2800" b="1" baseline="-25000">
                  <a:solidFill>
                    <a:srgbClr val="FF0000"/>
                  </a:solidFill>
                </a:rPr>
                <a:t>p</a:t>
              </a:r>
            </a:p>
          </p:txBody>
        </p:sp>
      </p:grp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4114800" y="1447800"/>
            <a:ext cx="5029200" cy="204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lang="en-US" sz="2000" dirty="0">
                <a:latin typeface="Calibri" charset="0"/>
              </a:rPr>
              <a:t>Measure B  </a:t>
            </a:r>
            <a:r>
              <a:rPr lang="en-US" sz="2000" dirty="0">
                <a:latin typeface="Wingdings" charset="0"/>
              </a:rPr>
              <a:t></a:t>
            </a:r>
            <a:r>
              <a:rPr lang="en-US" sz="2000" dirty="0">
                <a:latin typeface="Calibri" charset="0"/>
              </a:rPr>
              <a:t> via NMR </a:t>
            </a:r>
            <a:r>
              <a:rPr lang="en-US" sz="2000" dirty="0">
                <a:latin typeface="Wingdings" charset="0"/>
              </a:rPr>
              <a:t></a:t>
            </a:r>
            <a:r>
              <a:rPr lang="en-US" sz="2000" dirty="0">
                <a:latin typeface="Calibri" charset="0"/>
              </a:rPr>
              <a:t> recast a</a:t>
            </a:r>
            <a:r>
              <a:rPr lang="en-US" sz="2000" baseline="-25000" dirty="0">
                <a:latin typeface="Symbol" charset="0"/>
              </a:rPr>
              <a:t>m </a:t>
            </a:r>
            <a:r>
              <a:rPr lang="en-US" sz="2000" dirty="0">
                <a:latin typeface="Calibri" charset="0"/>
              </a:rPr>
              <a:t>in terms of proton precession frequency, </a:t>
            </a:r>
            <a:r>
              <a:rPr lang="en-US" sz="2000" dirty="0" err="1" smtClean="0">
                <a:solidFill>
                  <a:srgbClr val="FF0000"/>
                </a:solidFill>
                <a:latin typeface="Symbol" charset="0"/>
              </a:rPr>
              <a:t>w</a:t>
            </a:r>
            <a:r>
              <a:rPr lang="en-US" sz="2000" baseline="-25000" dirty="0" err="1" smtClean="0">
                <a:solidFill>
                  <a:srgbClr val="FF0000"/>
                </a:solidFill>
                <a:latin typeface="Calibri" charset="0"/>
              </a:rPr>
              <a:t>p</a:t>
            </a:r>
            <a:r>
              <a:rPr lang="en-US" sz="2000" baseline="-25000" dirty="0" smtClean="0">
                <a:solidFill>
                  <a:srgbClr val="FF0000"/>
                </a:solidFill>
                <a:latin typeface="Calibri" charset="0"/>
              </a:rPr>
              <a:t>  </a:t>
            </a:r>
            <a:r>
              <a:rPr lang="en-US" sz="2000" dirty="0" smtClean="0">
                <a:latin typeface="Calibri" charset="0"/>
              </a:rPr>
              <a:t>(at B in its rest frame).</a:t>
            </a:r>
          </a:p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endParaRPr lang="en-US" sz="2000" baseline="-25000" dirty="0" smtClean="0">
              <a:solidFill>
                <a:srgbClr val="FF0000"/>
              </a:solidFill>
              <a:latin typeface="Calibri" charset="0"/>
            </a:endParaRPr>
          </a:p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r>
              <a:rPr lang="en-US" sz="2000" dirty="0" err="1">
                <a:latin typeface="Calibri" charset="0"/>
              </a:rPr>
              <a:t>Muonic</a:t>
            </a:r>
            <a:r>
              <a:rPr lang="en-US" sz="2000" dirty="0">
                <a:latin typeface="Calibri" charset="0"/>
              </a:rPr>
              <a:t> hyperfine experiment gives </a:t>
            </a:r>
            <a:r>
              <a:rPr lang="en-US" sz="2000" dirty="0">
                <a:solidFill>
                  <a:srgbClr val="B0278C"/>
                </a:solidFill>
                <a:latin typeface="Symbol" charset="0"/>
                <a:cs typeface="Symbol" charset="0"/>
              </a:rPr>
              <a:t>m</a:t>
            </a:r>
            <a:r>
              <a:rPr lang="en-US" sz="2000" baseline="-25000" dirty="0">
                <a:solidFill>
                  <a:srgbClr val="B0278C"/>
                </a:solidFill>
                <a:latin typeface="Symbol" charset="0"/>
                <a:cs typeface="Symbol" charset="0"/>
              </a:rPr>
              <a:t>m</a:t>
            </a:r>
            <a:r>
              <a:rPr lang="en-US" sz="2000" dirty="0">
                <a:solidFill>
                  <a:srgbClr val="B0278C"/>
                </a:solidFill>
                <a:latin typeface="Calibri" charset="0"/>
              </a:rPr>
              <a:t>/</a:t>
            </a:r>
            <a:r>
              <a:rPr lang="en-US" sz="2000" dirty="0" err="1">
                <a:solidFill>
                  <a:srgbClr val="B0278C"/>
                </a:solidFill>
                <a:latin typeface="Symbol" charset="0"/>
                <a:cs typeface="Symbol" charset="0"/>
              </a:rPr>
              <a:t>m</a:t>
            </a:r>
            <a:r>
              <a:rPr lang="en-US" sz="2000" baseline="-25000" dirty="0" err="1">
                <a:solidFill>
                  <a:srgbClr val="B0278C"/>
                </a:solidFill>
                <a:latin typeface="Calibri" charset="0"/>
              </a:rPr>
              <a:t>p</a:t>
            </a:r>
            <a:r>
              <a:rPr lang="en-US" sz="2000" dirty="0">
                <a:latin typeface="Calibri" charset="0"/>
              </a:rPr>
              <a:t> at ~26 ppb precision (ref.</a:t>
            </a:r>
            <a:r>
              <a:rPr lang="en-US" sz="2000" dirty="0">
                <a:solidFill>
                  <a:srgbClr val="FF0000"/>
                </a:solidFill>
                <a:latin typeface="Calibri" charset="0"/>
                <a:hlinkClick r:id="rId7"/>
              </a:rPr>
              <a:t> </a:t>
            </a:r>
            <a:r>
              <a:rPr lang="nb-NO" sz="2000" dirty="0">
                <a:solidFill>
                  <a:srgbClr val="FF0000"/>
                </a:solidFill>
                <a:latin typeface="+mj-lt"/>
                <a:hlinkClick r:id="rId7"/>
              </a:rPr>
              <a:t>arXiv:1203.5425</a:t>
            </a:r>
            <a:r>
              <a:rPr lang="nb-NO" sz="2000" dirty="0"/>
              <a:t>)</a:t>
            </a:r>
            <a:endParaRPr lang="en-US" sz="2000" dirty="0"/>
          </a:p>
          <a:p>
            <a:pPr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/>
            </a:pPr>
            <a:endParaRPr lang="en-US" sz="2000" baseline="-25000" dirty="0">
              <a:solidFill>
                <a:srgbClr val="FF0000"/>
              </a:solidFill>
              <a:latin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14-0261-01D.hr.jpg"/>
          <p:cNvPicPr>
            <a:picLocks noChangeAspect="1" noChangeArrowheads="1"/>
          </p:cNvPicPr>
          <p:nvPr/>
        </p:nvPicPr>
        <p:blipFill>
          <a:blip r:embed="rId3">
            <a:alphaModFix amt="6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113" y="0"/>
            <a:ext cx="9144001" cy="683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43137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52400" y="3048000"/>
            <a:ext cx="9128125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5pPr>
            <a:lvl6pPr marL="25146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6pPr>
            <a:lvl7pPr marL="29718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7pPr>
            <a:lvl8pPr marL="34290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8pPr>
            <a:lvl9pPr marL="3886200" indent="-22860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Noto Sans CJK SC Regular" charset="0"/>
              </a:defRPr>
            </a:lvl9pPr>
          </a:lstStyle>
          <a:p>
            <a:pPr algn="ctr" hangingPunct="1">
              <a:lnSpc>
                <a:spcPct val="100000"/>
              </a:lnSpc>
              <a:spcBef>
                <a:spcPts val="1088"/>
              </a:spcBef>
              <a:defRPr/>
            </a:pP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THE EXPERIMENT </a:t>
            </a:r>
            <a:r>
              <a:rPr lang="mr-IN" sz="5400" b="1" dirty="0" smtClean="0">
                <a:solidFill>
                  <a:srgbClr val="0F2D62"/>
                </a:solidFill>
                <a:cs typeface="ＭＳ Ｐゴシック" charset="0"/>
              </a:rPr>
              <a:t>–</a:t>
            </a: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 </a:t>
            </a:r>
          </a:p>
          <a:p>
            <a:pPr algn="ctr" hangingPunct="1">
              <a:lnSpc>
                <a:spcPct val="100000"/>
              </a:lnSpc>
              <a:spcBef>
                <a:spcPts val="1088"/>
              </a:spcBef>
              <a:defRPr/>
            </a:pPr>
            <a:r>
              <a:rPr lang="en-US" sz="5400" b="1" dirty="0" smtClean="0">
                <a:solidFill>
                  <a:srgbClr val="0F2D62"/>
                </a:solidFill>
                <a:cs typeface="ＭＳ Ｐゴシック" charset="0"/>
              </a:rPr>
              <a:t>MUON BEAM PREPARATION, FOCUSING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7F342A-398A-A54F-8707-E29209594518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ICNFP 2018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-152400"/>
            <a:ext cx="8686800" cy="641350"/>
          </a:xfrm>
        </p:spPr>
        <p:txBody>
          <a:bodyPr/>
          <a:lstStyle/>
          <a:p>
            <a:pPr algn="ctr" eaLnBrk="1" hangingPunct="1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/>
            </a:pPr>
            <a:r>
              <a:rPr lang="en-US" b="1" dirty="0" err="1" smtClean="0">
                <a:latin typeface="Arial" charset="0"/>
              </a:rPr>
              <a:t>Muon</a:t>
            </a:r>
            <a:r>
              <a:rPr lang="en-US" b="1" dirty="0" smtClean="0">
                <a:latin typeface="Arial" charset="0"/>
              </a:rPr>
              <a:t> Beam Preparation for 21x BNL statistics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477000"/>
            <a:ext cx="5929313" cy="304800"/>
          </a:xfrm>
        </p:spPr>
        <p:txBody>
          <a:bodyPr/>
          <a:lstStyle/>
          <a:p>
            <a:pPr>
              <a:defRPr/>
            </a:pPr>
            <a:r>
              <a:rPr lang="en-US"/>
              <a:t>ICNFP 2018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700D270-6D7F-8943-8E5A-94BF0B532705}" type="datetime1">
              <a:rPr lang="en-US"/>
              <a:pPr>
                <a:defRPr/>
              </a:pPr>
              <a:t>10/9/18</a:t>
            </a:fld>
            <a:endParaRPr lang="en-US"/>
          </a:p>
        </p:txBody>
      </p:sp>
      <p:sp>
        <p:nvSpPr>
          <p:cNvPr id="13" name="Slide Number Placeholder 7"/>
          <p:cNvSpPr txBox="1">
            <a:spLocks/>
          </p:cNvSpPr>
          <p:nvPr/>
        </p:nvSpPr>
        <p:spPr bwMode="auto">
          <a:xfrm>
            <a:off x="8153400" y="6400800"/>
            <a:ext cx="75565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90000" tIns="45000" rIns="90000" bIns="45000"/>
          <a:lstStyle>
            <a:defPPr>
              <a:defRPr lang="en-GB"/>
            </a:defPPr>
            <a:lvl1pPr algn="l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57200" algn="l"/>
              </a:tabLst>
              <a:defRPr sz="1400" kern="1200">
                <a:solidFill>
                  <a:srgbClr val="004C97"/>
                </a:solidFill>
                <a:latin typeface="+mj-lt"/>
                <a:ea typeface="ＭＳ Ｐゴシック" charset="0"/>
                <a:cs typeface="+mn-cs"/>
              </a:defRPr>
            </a:lvl1pPr>
            <a:lvl2pPr marL="742950" indent="-28575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algn="l" defTabSz="457200" rtl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fld id="{62A386D4-6B64-554C-9341-B35AA1FCAEDD}" type="slidenum">
              <a:rPr lang="en-US" smtClean="0"/>
              <a:pPr algn="r">
                <a:defRPr/>
              </a:pPr>
              <a:t>9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-468351" y="685800"/>
            <a:ext cx="5802351" cy="5715000"/>
            <a:chOff x="-470112" y="685800"/>
            <a:chExt cx="6718512" cy="5715000"/>
          </a:xfrm>
        </p:grpSpPr>
        <p:pic>
          <p:nvPicPr>
            <p:cNvPr id="32774" name="Picture 7" descr="Screen Shot 2015-09-28 at 6.07.4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685800"/>
              <a:ext cx="6172200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76200" y="3733800"/>
              <a:ext cx="2209800" cy="533400"/>
            </a:xfrm>
            <a:prstGeom prst="rect">
              <a:avLst/>
            </a:prstGeom>
            <a:solidFill>
              <a:srgbClr val="1A3C7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-470112" y="3743980"/>
              <a:ext cx="318924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lvl="1" indent="0" hangingPunct="1">
                <a:lnSpc>
                  <a:spcPct val="100000"/>
                </a:lnSpc>
                <a:spcBef>
                  <a:spcPts val="438"/>
                </a:spcBef>
                <a:buClr>
                  <a:srgbClr val="004C97"/>
                </a:buClr>
                <a:defRPr/>
              </a:pPr>
              <a:r>
                <a:rPr lang="en-US" sz="1400" dirty="0" smtClean="0">
                  <a:solidFill>
                    <a:schemeClr val="accent3"/>
                  </a:solidFill>
                </a:rPr>
                <a:t>Target - 8 </a:t>
              </a:r>
              <a:r>
                <a:rPr lang="en-US" sz="1400" dirty="0" err="1">
                  <a:solidFill>
                    <a:schemeClr val="accent3"/>
                  </a:solidFill>
                </a:rPr>
                <a:t>GeV</a:t>
              </a:r>
              <a:r>
                <a:rPr lang="en-US" sz="1400" dirty="0">
                  <a:solidFill>
                    <a:schemeClr val="accent3"/>
                  </a:solidFill>
                </a:rPr>
                <a:t> </a:t>
              </a:r>
              <a:r>
                <a:rPr lang="en-US" sz="1400" dirty="0" smtClean="0">
                  <a:solidFill>
                    <a:schemeClr val="accent3"/>
                  </a:solidFill>
                </a:rPr>
                <a:t>protons </a:t>
              </a:r>
              <a:r>
                <a:rPr lang="en-US" sz="1400" dirty="0">
                  <a:solidFill>
                    <a:schemeClr val="accent3"/>
                  </a:solidFill>
                </a:rPr>
                <a:t>produce 3.09 </a:t>
              </a:r>
              <a:r>
                <a:rPr lang="en-US" sz="1400" dirty="0" err="1">
                  <a:solidFill>
                    <a:schemeClr val="accent3"/>
                  </a:solidFill>
                </a:rPr>
                <a:t>GeV</a:t>
              </a:r>
              <a:r>
                <a:rPr lang="en-US" sz="1400" dirty="0">
                  <a:solidFill>
                    <a:schemeClr val="accent3"/>
                  </a:solidFill>
                </a:rPr>
                <a:t> </a:t>
              </a:r>
              <a:r>
                <a:rPr lang="en-US" sz="1400" dirty="0">
                  <a:solidFill>
                    <a:schemeClr val="accent3"/>
                  </a:solidFill>
                  <a:latin typeface="Symbol" charset="2"/>
                  <a:cs typeface="Symbol" charset="2"/>
                </a:rPr>
                <a:t>p 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76198" y="4419600"/>
              <a:ext cx="3084096" cy="609600"/>
            </a:xfrm>
            <a:prstGeom prst="rect">
              <a:avLst/>
            </a:prstGeom>
            <a:solidFill>
              <a:srgbClr val="D6580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  <a:ea typeface="ＭＳ Ｐゴシック" charset="0"/>
                  <a:cs typeface="Noto Sans CJK SC Regular" charset="0"/>
                </a:rPr>
                <a:t>Beam transport &amp; Delivery ring </a:t>
              </a:r>
              <a:r>
                <a:rPr kumimoji="0" lang="mr-IN" sz="16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  <a:ea typeface="ＭＳ Ｐゴシック" charset="0"/>
                  <a:cs typeface="Noto Sans CJK SC Regular" charset="0"/>
                </a:rPr>
                <a:t>–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  <a:ea typeface="ＭＳ Ｐゴシック" charset="0"/>
                  <a:cs typeface="Noto Sans CJK SC Regular" charset="0"/>
                </a:rPr>
                <a:t> Long </a:t>
              </a: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effectLst/>
                  <a:latin typeface="Arial" charset="0"/>
                  <a:ea typeface="ＭＳ Ｐゴシック" charset="0"/>
                  <a:cs typeface="Noto Sans CJK SC Regular" charset="0"/>
                </a:rPr>
                <a:t>decay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effectLst/>
                  <a:latin typeface="Arial" charset="0"/>
                  <a:ea typeface="ＭＳ Ｐゴシック" charset="0"/>
                  <a:cs typeface="Noto Sans CJK SC Regular" charset="0"/>
                </a:rPr>
                <a:t> channels</a:t>
              </a:r>
              <a:endParaRPr kumimoji="0" lang="en-US" sz="1600" b="0" i="0" u="none" strike="noStrike" cap="none" normalizeH="0" baseline="0" dirty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5257800" y="914400"/>
            <a:ext cx="3810000" cy="4531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r>
              <a:rPr lang="en-US" sz="2000" dirty="0" smtClean="0"/>
              <a:t>Statistical error improvement is: 540 ppb </a:t>
            </a:r>
            <a:r>
              <a:rPr lang="en-US" sz="2000" dirty="0" smtClean="0">
                <a:sym typeface="Wingdings"/>
              </a:rPr>
              <a:t></a:t>
            </a:r>
            <a:r>
              <a:rPr lang="en-US" sz="2000" dirty="0" smtClean="0"/>
              <a:t> 140 ppb (~21 x BNL). This requires:</a:t>
            </a:r>
          </a:p>
          <a:p>
            <a:pPr marL="342900" lvl="1" indent="-342900"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buFont typeface="Arial"/>
              <a:buChar char="•"/>
              <a:defRPr/>
            </a:pPr>
            <a:r>
              <a:rPr lang="en-US" sz="2000" dirty="0" smtClean="0"/>
              <a:t>Better </a:t>
            </a:r>
            <a:r>
              <a:rPr lang="en-US" sz="2000" dirty="0"/>
              <a:t>p, </a:t>
            </a:r>
            <a:r>
              <a:rPr lang="en-US" sz="2000" dirty="0">
                <a:latin typeface="Symbol" charset="2"/>
                <a:cs typeface="Symbol" charset="2"/>
              </a:rPr>
              <a:t>p</a:t>
            </a:r>
            <a:r>
              <a:rPr lang="en-US" sz="2000" dirty="0"/>
              <a:t> and </a:t>
            </a:r>
            <a:r>
              <a:rPr lang="en-US" sz="2000" dirty="0">
                <a:latin typeface="Symbol" charset="2"/>
                <a:cs typeface="Symbol" charset="2"/>
              </a:rPr>
              <a:t>m</a:t>
            </a:r>
            <a:r>
              <a:rPr lang="en-US" sz="2000" dirty="0"/>
              <a:t> </a:t>
            </a:r>
            <a:r>
              <a:rPr lang="en-US" sz="2000" dirty="0" smtClean="0"/>
              <a:t>separation </a:t>
            </a:r>
            <a:r>
              <a:rPr lang="en-US" sz="2000" dirty="0"/>
              <a:t>w</a:t>
            </a:r>
            <a:r>
              <a:rPr lang="en-US" sz="2000" dirty="0" smtClean="0"/>
              <a:t>ith improved collection</a:t>
            </a:r>
          </a:p>
          <a:p>
            <a:pPr marL="342900" indent="-342900"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buFont typeface="Arial"/>
              <a:buChar char="•"/>
              <a:defRPr/>
            </a:pPr>
            <a:r>
              <a:rPr lang="en-US" sz="2000" dirty="0" smtClean="0"/>
              <a:t>Delivery ring </a:t>
            </a:r>
            <a:r>
              <a:rPr lang="mr-IN" sz="2000" dirty="0" smtClean="0"/>
              <a:t>–</a:t>
            </a:r>
            <a:r>
              <a:rPr lang="en-US" sz="2000" dirty="0" smtClean="0"/>
              <a:t> eliminates background</a:t>
            </a:r>
          </a:p>
          <a:p>
            <a:pPr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endParaRPr lang="en-US" sz="2000" dirty="0" smtClean="0"/>
          </a:p>
          <a:p>
            <a:pPr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r>
              <a:rPr lang="en-US" sz="2000" dirty="0" smtClean="0"/>
              <a:t>Run </a:t>
            </a:r>
            <a:r>
              <a:rPr lang="en-US" sz="2000" dirty="0"/>
              <a:t>Time: 18-24 </a:t>
            </a:r>
            <a:r>
              <a:rPr lang="en-US" sz="2000" dirty="0" smtClean="0"/>
              <a:t>months. </a:t>
            </a:r>
          </a:p>
          <a:p>
            <a:pPr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r>
              <a:rPr lang="en-US" sz="2000" dirty="0" smtClean="0"/>
              <a:t>1 month engineering run 2017</a:t>
            </a:r>
          </a:p>
          <a:p>
            <a:pPr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r>
              <a:rPr lang="en-US" sz="2000" dirty="0" smtClean="0"/>
              <a:t>Production run 1 ended today (April to July 7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)</a:t>
            </a:r>
          </a:p>
          <a:p>
            <a:pPr hangingPunct="1">
              <a:lnSpc>
                <a:spcPct val="100000"/>
              </a:lnSpc>
              <a:spcBef>
                <a:spcPts val="488"/>
              </a:spcBef>
              <a:buClr>
                <a:srgbClr val="202020"/>
              </a:buClr>
              <a:defRPr/>
            </a:pP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Oval Callout 7"/>
          <p:cNvSpPr/>
          <p:nvPr/>
        </p:nvSpPr>
        <p:spPr bwMode="auto">
          <a:xfrm>
            <a:off x="2971800" y="1447800"/>
            <a:ext cx="1752600" cy="609600"/>
          </a:xfrm>
          <a:prstGeom prst="wedgeEllipseCallout">
            <a:avLst>
              <a:gd name="adj1" fmla="val 85444"/>
              <a:gd name="adj2" fmla="val -57890"/>
            </a:avLst>
          </a:prstGeom>
          <a:solidFill>
            <a:srgbClr val="3366FF">
              <a:alpha val="53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  <a:ea typeface="ＭＳ Ｐゴシック" charset="0"/>
                <a:cs typeface="Noto Sans CJK SC Regular" charset="0"/>
              </a:rPr>
              <a:t>Motivation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ea typeface="ＭＳ Ｐゴシック" charset="0"/>
              <a:cs typeface="Noto Sans CJK SC Regular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212FD5"/>
      </a:hlink>
      <a:folHlink>
        <a:srgbClr val="B2B2B2"/>
      </a:folHlink>
    </a:clrScheme>
    <a:fontScheme name="Office Theme">
      <a:majorFont>
        <a:latin typeface="Calibri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Noto Sans CJK SC Regular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Fermilab Default 2015.pot</Template>
  <TotalTime>58851</TotalTime>
  <Words>2317</Words>
  <Application>Microsoft Macintosh PowerPoint</Application>
  <PresentationFormat>On-screen Show (4:3)</PresentationFormat>
  <Paragraphs>397</Paragraphs>
  <Slides>38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Office Theme</vt:lpstr>
      <vt:lpstr>1_Office Theme</vt:lpstr>
      <vt:lpstr>Equation</vt:lpstr>
      <vt:lpstr>PowerPoint Presentation</vt:lpstr>
      <vt:lpstr>Outline</vt:lpstr>
      <vt:lpstr>PowerPoint Presentation</vt:lpstr>
      <vt:lpstr>Muon g-2: The Basics</vt:lpstr>
      <vt:lpstr>Muon g-2: The Basics</vt:lpstr>
      <vt:lpstr>Muon g-2: The Basics</vt:lpstr>
      <vt:lpstr>Muon anomalous moment measurement </vt:lpstr>
      <vt:lpstr>PowerPoint Presentation</vt:lpstr>
      <vt:lpstr>Muon Beam Preparation for 21x BNL statistics</vt:lpstr>
      <vt:lpstr>Muon Beam – Focusing in Storage Ring</vt:lpstr>
      <vt:lpstr>Muon Beam – Focusing in Storage Ring</vt:lpstr>
      <vt:lpstr>Inflector Beam Monitoring System </vt:lpstr>
      <vt:lpstr>Further improvements and checks  – Current run</vt:lpstr>
      <vt:lpstr>Fiber Harps – Checking the beam in Current run</vt:lpstr>
      <vt:lpstr>In–Vacuum Straw Trackers </vt:lpstr>
      <vt:lpstr>In–Vacuum Straw Trackers </vt:lpstr>
      <vt:lpstr>PowerPoint Presentation</vt:lpstr>
      <vt:lpstr>PowerPoint Presentation</vt:lpstr>
      <vt:lpstr>Calorimeters</vt:lpstr>
      <vt:lpstr>Calorimeters</vt:lpstr>
      <vt:lpstr>Monitoring / Calibration of Calorimeter - Laser</vt:lpstr>
      <vt:lpstr>Laser Monitoring System - Stability</vt:lpstr>
      <vt:lpstr>Monitoring / Calibration of Calorimeter - Laser</vt:lpstr>
      <vt:lpstr>Systematics in wp– Improvements</vt:lpstr>
      <vt:lpstr>Magnetic Field Homogeneity / Upgrade – Current Run 1</vt:lpstr>
      <vt:lpstr>Magnetic Field Homogeneity / Upgrade – Current Run 1</vt:lpstr>
      <vt:lpstr>PowerPoint Presentation</vt:lpstr>
      <vt:lpstr>Current run brief analysis status</vt:lpstr>
      <vt:lpstr>Summary and Outlook</vt:lpstr>
      <vt:lpstr>Thank You!</vt:lpstr>
      <vt:lpstr>Backup </vt:lpstr>
      <vt:lpstr>Feynman diagrams for two loop calculations</vt:lpstr>
      <vt:lpstr>Feynman diagrams for three loop calculations</vt:lpstr>
      <vt:lpstr>The Fundamental Experimental Principle</vt:lpstr>
      <vt:lpstr>More about cyclotron – electric field for focusing – why?</vt:lpstr>
      <vt:lpstr>Systematics in wa– Accomplish these improvements</vt:lpstr>
      <vt:lpstr>Backup  - Field measurements</vt:lpstr>
      <vt:lpstr>Backup  - Field measurements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Sandbox Studio</dc:creator>
  <cp:keywords/>
  <dc:description/>
  <cp:lastModifiedBy>Nandita</cp:lastModifiedBy>
  <cp:revision>1592</cp:revision>
  <cp:lastPrinted>2014-01-20T17:40:21Z</cp:lastPrinted>
  <dcterms:created xsi:type="dcterms:W3CDTF">2014-01-03T18:18:13Z</dcterms:created>
  <dcterms:modified xsi:type="dcterms:W3CDTF">2018-10-09T15:47:22Z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Sandbox Studio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11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25</vt:i4>
  </property>
</Properties>
</file>